
<file path=[Content_Types].xml><?xml version="1.0" encoding="utf-8"?>
<Types xmlns="http://schemas.openxmlformats.org/package/2006/content-types">
  <Default ContentType="image/jpeg" Extension="jpg"/>
  <Default ContentType="application/vnd.openxmlformats-package.relationships+xml" Extension="rels"/>
  <Default ContentType="image/png" Extension="png"/>
  <Default ContentType="application/xml" Extension="xml"/>
  <Default ContentType="image/gif" Extension="gif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4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0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1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3.xml"/>
  <Override ContentType="application/vnd.openxmlformats-officedocument.theme+xml" PartName="/ppt/theme/theme2.xml"/>
  <Override ContentType="application/vnd.openxmlformats-officedocument.theme+xml" PartName="/ppt/theme/theme4.xml"/>
  <Override ContentType="application/vnd.openxmlformats-officedocument.theme+xml" PartName="/ppt/theme/theme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2.xml"/>
  <Override ContentType="application/vnd.openxmlformats-officedocument.presentationml.slide+xml" PartName="/ppt/slides/slide9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18.xml"/>
  <Override ContentType="application/vnd.openxmlformats-officedocument.presentationml.slide+xml" PartName="/ppt/slides/slide15.xml"/>
  <Override ContentType="application/vnd.openxmlformats-officedocument.presentationml.slide+xml" PartName="/ppt/slides/slide7.xml"/>
  <Override ContentType="application/vnd.openxmlformats-officedocument.presentationml.slide+xml" PartName="/ppt/slides/slide17.xml"/>
  <Override ContentType="application/vnd.openxmlformats-officedocument.presentationml.slide+xml" PartName="/ppt/slides/slide8.xml"/>
  <Override ContentType="application/vnd.openxmlformats-officedocument.presentationml.slide+xml" PartName="/ppt/slides/slide19.xml"/>
  <Override ContentType="application/vnd.openxmlformats-officedocument.presentationml.slide+xml" PartName="/ppt/slides/slide4.xml"/>
  <Override ContentType="application/vnd.openxmlformats-officedocument.presentationml.slide+xml" PartName="/ppt/slides/slide10.xml"/>
  <Override ContentType="application/vnd.openxmlformats-officedocument.presentationml.slide+xml" PartName="/ppt/slides/slide14.xml"/>
  <Override ContentType="application/vnd.openxmlformats-officedocument.presentationml.slide+xml" PartName="/ppt/slides/slide11.xml"/>
  <Override ContentType="application/vnd.openxmlformats-officedocument.presentationml.slide+xml" PartName="/ppt/slides/slide5.xml"/>
  <Override ContentType="application/vnd.openxmlformats-officedocument.presentationml.slide+xml" PartName="/ppt/slides/slide22.xml"/>
  <Override ContentType="application/vnd.openxmlformats-officedocument.presentationml.tableStyles+xml" PartName="/ppt/tableStyle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strictFirstAndLastChars="0" saveSubsetFonts="1">
  <p:sldMasterIdLst>
    <p:sldMasterId id="2147483660" r:id="rId4"/>
    <p:sldMasterId id="214748366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</p:sldIdLst>
  <p:sldSz cy="5143500" cx="9144000"/>
  <p:notesSz cx="6858000" cy="9144000"/>
  <p:defaultTextStyle>
    <a:defPPr marR="0" rtl="0" algn="l">
      <a:lnSpc>
        <a:spcPct val="100000"/>
      </a:lnSpc>
      <a:spcBef>
        <a:spcPts val="0"/>
      </a:spcBef>
      <a:spcAft>
        <a:spcPts val="0"/>
      </a:spcAft>
    </a:defPPr>
    <a:lvl1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tableStyles.xml><?xml version="1.0" encoding="utf-8"?>
<a:tblStyleLst xmlns:a="http://schemas.openxmlformats.org/drawingml/2006/main" xmlns:r="http://schemas.openxmlformats.org/officeDocument/2006/relationships" def="{90651C3A-4460-11DB-9652-00E08161165F}"/>
</file>

<file path=ppt/_rels/presentation.xml.rels><?xml version="1.0" encoding="UTF-8" standalone="yes"?><Relationships xmlns="http://schemas.openxmlformats.org/package/2006/relationships"><Relationship Id="rId19" Type="http://schemas.openxmlformats.org/officeDocument/2006/relationships/slide" Target="slides/slide13.xml"/><Relationship Id="rId18" Type="http://schemas.openxmlformats.org/officeDocument/2006/relationships/slide" Target="slides/slide1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" Type="http://schemas.openxmlformats.org/officeDocument/2006/relationships/presProps" Target="presProps.xml"/><Relationship Id="rId21" Type="http://schemas.openxmlformats.org/officeDocument/2006/relationships/slide" Target="slides/slide15.xml"/><Relationship Id="rId1" Type="http://schemas.openxmlformats.org/officeDocument/2006/relationships/theme" Target="theme/theme3.xml"/><Relationship Id="rId22" Type="http://schemas.openxmlformats.org/officeDocument/2006/relationships/slide" Target="slides/slide16.xml"/><Relationship Id="rId4" Type="http://schemas.openxmlformats.org/officeDocument/2006/relationships/slideMaster" Target="slideMasters/slideMaster1.xml"/><Relationship Id="rId23" Type="http://schemas.openxmlformats.org/officeDocument/2006/relationships/slide" Target="slides/slide17.xml"/><Relationship Id="rId3" Type="http://schemas.openxmlformats.org/officeDocument/2006/relationships/tableStyles" Target="tableStyles.xml"/><Relationship Id="rId24" Type="http://schemas.openxmlformats.org/officeDocument/2006/relationships/slide" Target="slides/slide18.xml"/><Relationship Id="rId20" Type="http://schemas.openxmlformats.org/officeDocument/2006/relationships/slide" Target="slides/slide14.xml"/><Relationship Id="rId9" Type="http://schemas.openxmlformats.org/officeDocument/2006/relationships/slide" Target="slides/slide3.xml"/><Relationship Id="rId6" Type="http://schemas.openxmlformats.org/officeDocument/2006/relationships/notesMaster" Target="notesMasters/notesMaster1.xml"/><Relationship Id="rId5" Type="http://schemas.openxmlformats.org/officeDocument/2006/relationships/slideMaster" Target="slideMasters/slideMaster2.xml"/><Relationship Id="rId8" Type="http://schemas.openxmlformats.org/officeDocument/2006/relationships/slide" Target="slides/slide2.xml"/><Relationship Id="rId7" Type="http://schemas.openxmlformats.org/officeDocument/2006/relationships/slide" Target="slides/slide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" name="Shape 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defRPr sz="1100"/>
            </a:lvl1pPr>
            <a:lvl2pPr>
              <a:spcBef>
                <a:spcPts val="0"/>
              </a:spcBef>
              <a:defRPr sz="1100"/>
            </a:lvl2pPr>
            <a:lvl3pPr>
              <a:spcBef>
                <a:spcPts val="0"/>
              </a:spcBef>
              <a:defRPr sz="1100"/>
            </a:lvl3pPr>
            <a:lvl4pPr>
              <a:spcBef>
                <a:spcPts val="0"/>
              </a:spcBef>
              <a:defRPr sz="1100"/>
            </a:lvl4pPr>
            <a:lvl5pPr>
              <a:spcBef>
                <a:spcPts val="0"/>
              </a:spcBef>
              <a:defRPr sz="1100"/>
            </a:lvl5pPr>
            <a:lvl6pPr>
              <a:spcBef>
                <a:spcPts val="0"/>
              </a:spcBef>
              <a:defRPr sz="1100"/>
            </a:lvl6pPr>
            <a:lvl7pPr>
              <a:spcBef>
                <a:spcPts val="0"/>
              </a:spcBef>
              <a:defRPr sz="1100"/>
            </a:lvl7pPr>
            <a:lvl8pPr>
              <a:spcBef>
                <a:spcPts val="0"/>
              </a:spcBef>
              <a:defRPr sz="1100"/>
            </a:lvl8pPr>
            <a:lvl9pPr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7" name="Shape 6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78" name="Shape 17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86" name="Shape 18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95" name="Shape 19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02" name="Shape 20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09" name="Shape 20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17" name="Shape 21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32" name="Shape 23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38" name="Shape 23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44" name="Shape 24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57" name="Shape 25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73" name="Shape 7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63" name="Shape 26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69" name="Shape 26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76" name="Shape 27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82" name="Shape 8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89" name="Shape 8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24" name="Shape 12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30" name="Shape 13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42" name="Shape 14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62" name="Shape 16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71" name="Shape 17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 txBox="1"/>
          <p:nvPr>
            <p:ph type="ctrTitle"/>
          </p:nvPr>
        </p:nvSpPr>
        <p:spPr>
          <a:xfrm>
            <a:off x="685800" y="1583342"/>
            <a:ext cx="7772400" cy="1159856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algn="ctr">
              <a:spcBef>
                <a:spcPts val="0"/>
              </a:spcBef>
              <a:buSzPct val="100000"/>
              <a:defRPr sz="4800"/>
            </a:lvl1pPr>
            <a:lvl2pPr algn="ctr">
              <a:spcBef>
                <a:spcPts val="0"/>
              </a:spcBef>
              <a:buSzPct val="100000"/>
              <a:defRPr sz="4800"/>
            </a:lvl2pPr>
            <a:lvl3pPr algn="ctr">
              <a:spcBef>
                <a:spcPts val="0"/>
              </a:spcBef>
              <a:buSzPct val="100000"/>
              <a:defRPr sz="4800"/>
            </a:lvl3pPr>
            <a:lvl4pPr algn="ctr">
              <a:spcBef>
                <a:spcPts val="0"/>
              </a:spcBef>
              <a:buSzPct val="100000"/>
              <a:defRPr sz="4800"/>
            </a:lvl4pPr>
            <a:lvl5pPr algn="ctr">
              <a:spcBef>
                <a:spcPts val="0"/>
              </a:spcBef>
              <a:buSzPct val="100000"/>
              <a:defRPr sz="4800"/>
            </a:lvl5pPr>
            <a:lvl6pPr algn="ctr">
              <a:spcBef>
                <a:spcPts val="0"/>
              </a:spcBef>
              <a:buSzPct val="100000"/>
              <a:defRPr sz="4800"/>
            </a:lvl6pPr>
            <a:lvl7pPr algn="ctr">
              <a:spcBef>
                <a:spcPts val="0"/>
              </a:spcBef>
              <a:buSzPct val="100000"/>
              <a:defRPr sz="4800"/>
            </a:lvl7pPr>
            <a:lvl8pPr algn="ctr">
              <a:spcBef>
                <a:spcPts val="0"/>
              </a:spcBef>
              <a:buSzPct val="100000"/>
              <a:defRPr sz="4800"/>
            </a:lvl8pPr>
            <a:lvl9pPr algn="ctr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10" name="Shape 10"/>
          <p:cNvSpPr txBox="1"/>
          <p:nvPr>
            <p:ph idx="1" type="subTitle"/>
          </p:nvPr>
        </p:nvSpPr>
        <p:spPr>
          <a:xfrm>
            <a:off x="685800" y="2840053"/>
            <a:ext cx="7772400" cy="784737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algn="ctr">
              <a:spcBef>
                <a:spcPts val="0"/>
              </a:spcBef>
              <a:buClr>
                <a:schemeClr val="dk2"/>
              </a:buClr>
              <a:buNone/>
              <a:defRPr>
                <a:solidFill>
                  <a:schemeClr val="dk2"/>
                </a:solidFill>
              </a:defRPr>
            </a:lvl1pPr>
            <a:lvl2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2pPr>
            <a:lvl3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3pPr>
            <a:lvl4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4pPr>
            <a:lvl5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5pPr>
            <a:lvl6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6pPr>
            <a:lvl7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7pPr>
            <a:lvl8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8pPr>
            <a:lvl9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" name="Shape 11"/>
          <p:cNvSpPr txBox="1"/>
          <p:nvPr>
            <p:ph idx="12" type="sldNum"/>
          </p:nvPr>
        </p:nvSpPr>
        <p:spPr>
          <a:xfrm>
            <a:off x="8556791" y="4749850"/>
            <a:ext cx="548699" cy="393524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0" y="205977"/>
            <a:ext cx="8686800" cy="1165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1" name="Shape 51"/>
          <p:cNvSpPr txBox="1"/>
          <p:nvPr>
            <p:ph type="title"/>
          </p:nvPr>
        </p:nvSpPr>
        <p:spPr>
          <a:xfrm>
            <a:off x="457200" y="205977"/>
            <a:ext cx="8229600" cy="11414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52" name="Shape 52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>
            <a:lvl1pPr rtl="0">
              <a:spcBef>
                <a:spcPts val="0"/>
              </a:spcBef>
              <a:buNone/>
              <a:defRPr/>
            </a:lvl1pPr>
          </a:lstStyle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/>
          <p:nvPr/>
        </p:nvSpPr>
        <p:spPr>
          <a:xfrm>
            <a:off x="0" y="4406309"/>
            <a:ext cx="8686800" cy="5195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5" name="Shape 55"/>
          <p:cNvSpPr txBox="1"/>
          <p:nvPr>
            <p:ph idx="1" type="body"/>
          </p:nvPr>
        </p:nvSpPr>
        <p:spPr>
          <a:xfrm>
            <a:off x="457200" y="4406309"/>
            <a:ext cx="8229600" cy="519599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rtl="0">
              <a:spcBef>
                <a:spcPts val="0"/>
              </a:spcBef>
              <a:buClr>
                <a:schemeClr val="lt1"/>
              </a:buClr>
              <a:buSzPct val="1000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Shape 56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>
            <a:lvl1pPr rtl="0">
              <a:spcBef>
                <a:spcPts val="0"/>
              </a:spcBef>
              <a:buNone/>
              <a:defRPr>
                <a:solidFill>
                  <a:schemeClr val="dk1"/>
                </a:solidFill>
              </a:defRPr>
            </a:lvl1pPr>
          </a:lstStyle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>
            <a:lvl1pPr rtl="0">
              <a:spcBef>
                <a:spcPts val="0"/>
              </a:spcBef>
              <a:buNone/>
              <a:defRPr/>
            </a:lvl1pPr>
          </a:lstStyle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14" name="Shape 14"/>
          <p:cNvSpPr txBox="1"/>
          <p:nvPr>
            <p:ph idx="1" type="body"/>
          </p:nvPr>
        </p:nvSpPr>
        <p:spPr>
          <a:xfrm>
            <a:off x="457200" y="1200150"/>
            <a:ext cx="8229600" cy="372568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556791" y="4749850"/>
            <a:ext cx="548699" cy="393524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457200" y="1200150"/>
            <a:ext cx="3994525" cy="372568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2" type="body"/>
          </p:nvPr>
        </p:nvSpPr>
        <p:spPr>
          <a:xfrm>
            <a:off x="4692273" y="1200150"/>
            <a:ext cx="3994525" cy="372568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20" name="Shape 20"/>
          <p:cNvSpPr txBox="1"/>
          <p:nvPr>
            <p:ph idx="12" type="sldNum"/>
          </p:nvPr>
        </p:nvSpPr>
        <p:spPr>
          <a:xfrm>
            <a:off x="8556791" y="4749850"/>
            <a:ext cx="548699" cy="393524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23" name="Shape 23"/>
          <p:cNvSpPr txBox="1"/>
          <p:nvPr>
            <p:ph idx="12" type="sldNum"/>
          </p:nvPr>
        </p:nvSpPr>
        <p:spPr>
          <a:xfrm>
            <a:off x="8556791" y="4749850"/>
            <a:ext cx="548699" cy="393524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 txBox="1"/>
          <p:nvPr>
            <p:ph idx="1" type="body"/>
          </p:nvPr>
        </p:nvSpPr>
        <p:spPr>
          <a:xfrm>
            <a:off x="457200" y="4406309"/>
            <a:ext cx="8229600" cy="51952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algn="ctr">
              <a:spcBef>
                <a:spcPts val="360"/>
              </a:spcBef>
              <a:buSzPct val="100000"/>
              <a:buNone/>
              <a:defRPr sz="1800"/>
            </a:lvl1pPr>
          </a:lstStyle>
          <a:p/>
        </p:txBody>
      </p:sp>
      <p:sp>
        <p:nvSpPr>
          <p:cNvPr id="26" name="Shape 26"/>
          <p:cNvSpPr txBox="1"/>
          <p:nvPr>
            <p:ph idx="12" type="sldNum"/>
          </p:nvPr>
        </p:nvSpPr>
        <p:spPr>
          <a:xfrm>
            <a:off x="8556791" y="4749850"/>
            <a:ext cx="548699" cy="393524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/>
          <p:nvPr>
            <p:ph idx="12" type="sldNum"/>
          </p:nvPr>
        </p:nvSpPr>
        <p:spPr>
          <a:xfrm>
            <a:off x="8556791" y="4749850"/>
            <a:ext cx="548699" cy="393524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/>
          <p:nvPr/>
        </p:nvSpPr>
        <p:spPr>
          <a:xfrm flipH="1" rot="10800000">
            <a:off x="0" y="3093234"/>
            <a:ext cx="8458200" cy="7124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5" name="Shape 35"/>
          <p:cNvSpPr txBox="1"/>
          <p:nvPr>
            <p:ph type="ctrTitle"/>
          </p:nvPr>
        </p:nvSpPr>
        <p:spPr>
          <a:xfrm>
            <a:off x="685800" y="1300757"/>
            <a:ext cx="7772400" cy="16841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rtl="0">
              <a:spcBef>
                <a:spcPts val="0"/>
              </a:spcBef>
              <a:buClr>
                <a:schemeClr val="dk2"/>
              </a:buClr>
              <a:buSzPct val="100000"/>
              <a:defRPr sz="7200">
                <a:solidFill>
                  <a:schemeClr val="dk2"/>
                </a:solidFill>
              </a:defRPr>
            </a:lvl1pPr>
            <a:lvl2pPr rtl="0">
              <a:spcBef>
                <a:spcPts val="0"/>
              </a:spcBef>
              <a:buClr>
                <a:schemeClr val="dk2"/>
              </a:buClr>
              <a:buSzPct val="100000"/>
              <a:defRPr sz="7200">
                <a:solidFill>
                  <a:schemeClr val="dk2"/>
                </a:solidFill>
              </a:defRPr>
            </a:lvl2pPr>
            <a:lvl3pPr rtl="0">
              <a:spcBef>
                <a:spcPts val="0"/>
              </a:spcBef>
              <a:buClr>
                <a:schemeClr val="dk2"/>
              </a:buClr>
              <a:buSzPct val="100000"/>
              <a:defRPr sz="7200">
                <a:solidFill>
                  <a:schemeClr val="dk2"/>
                </a:solidFill>
              </a:defRPr>
            </a:lvl3pPr>
            <a:lvl4pPr rtl="0">
              <a:spcBef>
                <a:spcPts val="0"/>
              </a:spcBef>
              <a:buClr>
                <a:schemeClr val="dk2"/>
              </a:buClr>
              <a:buSzPct val="100000"/>
              <a:defRPr sz="7200">
                <a:solidFill>
                  <a:schemeClr val="dk2"/>
                </a:solidFill>
              </a:defRPr>
            </a:lvl4pPr>
            <a:lvl5pPr rtl="0">
              <a:spcBef>
                <a:spcPts val="0"/>
              </a:spcBef>
              <a:buClr>
                <a:schemeClr val="dk2"/>
              </a:buClr>
              <a:buSzPct val="100000"/>
              <a:defRPr sz="7200">
                <a:solidFill>
                  <a:schemeClr val="dk2"/>
                </a:solidFill>
              </a:defRPr>
            </a:lvl5pPr>
            <a:lvl6pPr rtl="0">
              <a:spcBef>
                <a:spcPts val="0"/>
              </a:spcBef>
              <a:buClr>
                <a:schemeClr val="dk2"/>
              </a:buClr>
              <a:buSzPct val="100000"/>
              <a:defRPr sz="7200">
                <a:solidFill>
                  <a:schemeClr val="dk2"/>
                </a:solidFill>
              </a:defRPr>
            </a:lvl6pPr>
            <a:lvl7pPr rtl="0">
              <a:spcBef>
                <a:spcPts val="0"/>
              </a:spcBef>
              <a:buClr>
                <a:schemeClr val="dk2"/>
              </a:buClr>
              <a:buSzPct val="100000"/>
              <a:defRPr sz="7200">
                <a:solidFill>
                  <a:schemeClr val="dk2"/>
                </a:solidFill>
              </a:defRPr>
            </a:lvl7pPr>
            <a:lvl8pPr rtl="0">
              <a:spcBef>
                <a:spcPts val="0"/>
              </a:spcBef>
              <a:buClr>
                <a:schemeClr val="dk2"/>
              </a:buClr>
              <a:buSzPct val="100000"/>
              <a:defRPr sz="7200">
                <a:solidFill>
                  <a:schemeClr val="dk2"/>
                </a:solidFill>
              </a:defRPr>
            </a:lvl8pPr>
            <a:lvl9pPr rtl="0">
              <a:spcBef>
                <a:spcPts val="0"/>
              </a:spcBef>
              <a:buClr>
                <a:schemeClr val="dk2"/>
              </a:buClr>
              <a:buSzPct val="100000"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6" name="Shape 36"/>
          <p:cNvSpPr txBox="1"/>
          <p:nvPr>
            <p:ph idx="1" type="subTitle"/>
          </p:nvPr>
        </p:nvSpPr>
        <p:spPr>
          <a:xfrm>
            <a:off x="685800" y="3093357"/>
            <a:ext cx="7772400" cy="712499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rtl="0">
              <a:spcBef>
                <a:spcPts val="0"/>
              </a:spcBef>
              <a:buClr>
                <a:schemeClr val="lt2"/>
              </a:buClr>
              <a:buNone/>
              <a:defRPr b="1">
                <a:solidFill>
                  <a:schemeClr val="lt2"/>
                </a:solidFill>
              </a:defRPr>
            </a:lvl1pPr>
            <a:lvl2pPr rtl="0">
              <a:spcBef>
                <a:spcPts val="0"/>
              </a:spcBef>
              <a:buClr>
                <a:schemeClr val="lt2"/>
              </a:buClr>
              <a:buSzPct val="100000"/>
              <a:buNone/>
              <a:defRPr b="1" sz="3000">
                <a:solidFill>
                  <a:schemeClr val="lt2"/>
                </a:solidFill>
              </a:defRPr>
            </a:lvl2pPr>
            <a:lvl3pPr rtl="0">
              <a:spcBef>
                <a:spcPts val="0"/>
              </a:spcBef>
              <a:buClr>
                <a:schemeClr val="lt2"/>
              </a:buClr>
              <a:buSzPct val="100000"/>
              <a:buNone/>
              <a:defRPr b="1" sz="3000">
                <a:solidFill>
                  <a:schemeClr val="lt2"/>
                </a:solidFill>
              </a:defRPr>
            </a:lvl3pPr>
            <a:lvl4pPr rtl="0">
              <a:spcBef>
                <a:spcPts val="0"/>
              </a:spcBef>
              <a:buClr>
                <a:schemeClr val="lt2"/>
              </a:buClr>
              <a:buSzPct val="100000"/>
              <a:buNone/>
              <a:defRPr b="1" sz="3000">
                <a:solidFill>
                  <a:schemeClr val="lt2"/>
                </a:solidFill>
              </a:defRPr>
            </a:lvl4pPr>
            <a:lvl5pPr rtl="0">
              <a:spcBef>
                <a:spcPts val="0"/>
              </a:spcBef>
              <a:buClr>
                <a:schemeClr val="lt2"/>
              </a:buClr>
              <a:buSzPct val="100000"/>
              <a:buNone/>
              <a:defRPr b="1" sz="3000">
                <a:solidFill>
                  <a:schemeClr val="lt2"/>
                </a:solidFill>
              </a:defRPr>
            </a:lvl5pPr>
            <a:lvl6pPr rtl="0">
              <a:spcBef>
                <a:spcPts val="0"/>
              </a:spcBef>
              <a:buClr>
                <a:schemeClr val="lt2"/>
              </a:buClr>
              <a:buSzPct val="100000"/>
              <a:buNone/>
              <a:defRPr b="1" sz="3000">
                <a:solidFill>
                  <a:schemeClr val="lt2"/>
                </a:solidFill>
              </a:defRPr>
            </a:lvl6pPr>
            <a:lvl7pPr rtl="0">
              <a:spcBef>
                <a:spcPts val="0"/>
              </a:spcBef>
              <a:buClr>
                <a:schemeClr val="lt2"/>
              </a:buClr>
              <a:buSzPct val="100000"/>
              <a:buNone/>
              <a:defRPr b="1" sz="3000">
                <a:solidFill>
                  <a:schemeClr val="lt2"/>
                </a:solidFill>
              </a:defRPr>
            </a:lvl7pPr>
            <a:lvl8pPr rtl="0">
              <a:spcBef>
                <a:spcPts val="0"/>
              </a:spcBef>
              <a:buClr>
                <a:schemeClr val="lt2"/>
              </a:buClr>
              <a:buSzPct val="100000"/>
              <a:buNone/>
              <a:defRPr b="1" sz="3000">
                <a:solidFill>
                  <a:schemeClr val="lt2"/>
                </a:solidFill>
              </a:defRPr>
            </a:lvl8pPr>
            <a:lvl9pPr rtl="0">
              <a:spcBef>
                <a:spcPts val="0"/>
              </a:spcBef>
              <a:buClr>
                <a:schemeClr val="lt2"/>
              </a:buClr>
              <a:buSzPct val="100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37" name="Shape 37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>
            <a:lvl1pPr rtl="0">
              <a:spcBef>
                <a:spcPts val="0"/>
              </a:spcBef>
              <a:buNone/>
              <a:defRPr/>
            </a:lvl1pPr>
          </a:lstStyle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/>
          <p:nvPr/>
        </p:nvSpPr>
        <p:spPr>
          <a:xfrm>
            <a:off x="0" y="205977"/>
            <a:ext cx="8686800" cy="1165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0" name="Shape 40"/>
          <p:cNvSpPr txBox="1"/>
          <p:nvPr>
            <p:ph type="title"/>
          </p:nvPr>
        </p:nvSpPr>
        <p:spPr>
          <a:xfrm>
            <a:off x="457200" y="205977"/>
            <a:ext cx="8229600" cy="11414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41" name="Shape 41"/>
          <p:cNvSpPr txBox="1"/>
          <p:nvPr>
            <p:ph idx="1" type="body"/>
          </p:nvPr>
        </p:nvSpPr>
        <p:spPr>
          <a:xfrm>
            <a:off x="457200" y="1460499"/>
            <a:ext cx="8229600" cy="34652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42" name="Shape 42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>
            <a:lvl1pPr rtl="0">
              <a:spcBef>
                <a:spcPts val="0"/>
              </a:spcBef>
              <a:buNone/>
              <a:defRPr/>
            </a:lvl1pPr>
          </a:lstStyle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/>
          <p:nvPr/>
        </p:nvSpPr>
        <p:spPr>
          <a:xfrm>
            <a:off x="0" y="205977"/>
            <a:ext cx="8686800" cy="1165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5" name="Shape 45"/>
          <p:cNvSpPr txBox="1"/>
          <p:nvPr>
            <p:ph type="title"/>
          </p:nvPr>
        </p:nvSpPr>
        <p:spPr>
          <a:xfrm>
            <a:off x="457200" y="205977"/>
            <a:ext cx="8229600" cy="11414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457200" y="1460499"/>
            <a:ext cx="4030200" cy="34652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2" type="body"/>
          </p:nvPr>
        </p:nvSpPr>
        <p:spPr>
          <a:xfrm>
            <a:off x="4656667" y="1461908"/>
            <a:ext cx="4030200" cy="34652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48" name="Shape 48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>
            <a:lvl1pPr rtl="0">
              <a:spcBef>
                <a:spcPts val="0"/>
              </a:spcBef>
              <a:buNone/>
              <a:defRPr/>
            </a:lvl1pPr>
          </a:lstStyle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7" Type="http://schemas.openxmlformats.org/officeDocument/2006/relationships/theme" Target="../theme/theme4.xml"/></Relationships>
</file>

<file path=ppt/slideMasters/_rels/slideMaster2.xml.rels><?xml version="1.0" encoding="UTF-8" standalone="yes"?>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4" Type="http://schemas.openxmlformats.org/officeDocument/2006/relationships/slideLayout" Target="../slideLayouts/slideLayout10.xml"/><Relationship Id="rId3" Type="http://schemas.openxmlformats.org/officeDocument/2006/relationships/slideLayout" Target="../slideLayouts/slideLayout9.xml"/><Relationship Id="rId6" Type="http://schemas.openxmlformats.org/officeDocument/2006/relationships/slideLayout" Target="../slideLayouts/slideLayout12.xml"/><Relationship Id="rId5" Type="http://schemas.openxmlformats.org/officeDocument/2006/relationships/slideLayout" Target="../slideLayouts/slideLayout11.xml"/><Relationship Id="rId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4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1pPr>
            <a:lvl2pPr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2pPr>
            <a:lvl3pPr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3pPr>
            <a:lvl4pPr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4pPr>
            <a:lvl5pPr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5pPr>
            <a:lvl6pPr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6pPr>
            <a:lvl7pPr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7pPr>
            <a:lvl8pPr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8pPr>
            <a:lvl9pPr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" name="Shape 6"/>
          <p:cNvSpPr txBox="1"/>
          <p:nvPr>
            <p:ph idx="1" type="body"/>
          </p:nvPr>
        </p:nvSpPr>
        <p:spPr>
          <a:xfrm>
            <a:off x="457200" y="1200150"/>
            <a:ext cx="8229600" cy="37256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>
              <a:spcBef>
                <a:spcPts val="600"/>
              </a:spcBef>
              <a:buClr>
                <a:schemeClr val="dk1"/>
              </a:buClr>
              <a:buSzPct val="100000"/>
              <a:defRPr sz="3000">
                <a:solidFill>
                  <a:schemeClr val="dk1"/>
                </a:solidFill>
              </a:defRPr>
            </a:lvl1pPr>
            <a:lvl2pPr>
              <a:spcBef>
                <a:spcPts val="480"/>
              </a:spcBef>
              <a:buClr>
                <a:schemeClr val="dk1"/>
              </a:buClr>
              <a:buSzPct val="100000"/>
              <a:defRPr sz="2400">
                <a:solidFill>
                  <a:schemeClr val="dk1"/>
                </a:solidFill>
              </a:defRPr>
            </a:lvl2pPr>
            <a:lvl3pPr>
              <a:spcBef>
                <a:spcPts val="480"/>
              </a:spcBef>
              <a:buClr>
                <a:schemeClr val="dk1"/>
              </a:buClr>
              <a:buSzPct val="100000"/>
              <a:defRPr sz="2400">
                <a:solidFill>
                  <a:schemeClr val="dk1"/>
                </a:solidFill>
              </a:defRPr>
            </a:lvl3pPr>
            <a:lvl4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4pPr>
            <a:lvl5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5pPr>
            <a:lvl6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6pPr>
            <a:lvl7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7pPr>
            <a:lvl8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8pPr>
            <a:lvl9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2" type="sldNum"/>
          </p:nvPr>
        </p:nvSpPr>
        <p:spPr>
          <a:xfrm>
            <a:off x="8556791" y="4749850"/>
            <a:ext cx="548699" cy="39352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>
            <a:lvl1pPr algn="r">
              <a:spcBef>
                <a:spcPts val="0"/>
              </a:spcBef>
              <a:buNone/>
              <a:defRPr sz="1300">
                <a:solidFill>
                  <a:schemeClr val="dk1"/>
                </a:solidFill>
              </a:defRPr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dt="0" ftr="0" hdr="0" sldNum="0"/>
  <p:txStyles>
    <p:title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/>
          <p:nvPr>
            <p:ph type="title"/>
          </p:nvPr>
        </p:nvSpPr>
        <p:spPr>
          <a:xfrm>
            <a:off x="457200" y="205977"/>
            <a:ext cx="8229600" cy="11414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rtl="0">
              <a:spcBef>
                <a:spcPts val="0"/>
              </a:spcBef>
              <a:buClr>
                <a:schemeClr val="lt1"/>
              </a:buClr>
              <a:buSzPct val="100000"/>
              <a:buNone/>
              <a:defRPr b="1" sz="4800">
                <a:solidFill>
                  <a:schemeClr val="lt1"/>
                </a:solidFill>
              </a:defRPr>
            </a:lvl1pPr>
            <a:lvl2pPr rtl="0">
              <a:spcBef>
                <a:spcPts val="0"/>
              </a:spcBef>
              <a:buClr>
                <a:schemeClr val="lt1"/>
              </a:buClr>
              <a:buSzPct val="100000"/>
              <a:buNone/>
              <a:defRPr b="1" sz="4800">
                <a:solidFill>
                  <a:schemeClr val="lt1"/>
                </a:solidFill>
              </a:defRPr>
            </a:lvl2pPr>
            <a:lvl3pPr rtl="0">
              <a:spcBef>
                <a:spcPts val="0"/>
              </a:spcBef>
              <a:buClr>
                <a:schemeClr val="lt1"/>
              </a:buClr>
              <a:buSzPct val="100000"/>
              <a:buNone/>
              <a:defRPr b="1" sz="4800">
                <a:solidFill>
                  <a:schemeClr val="lt1"/>
                </a:solidFill>
              </a:defRPr>
            </a:lvl3pPr>
            <a:lvl4pPr rtl="0">
              <a:spcBef>
                <a:spcPts val="0"/>
              </a:spcBef>
              <a:buClr>
                <a:schemeClr val="lt1"/>
              </a:buClr>
              <a:buSzPct val="100000"/>
              <a:buNone/>
              <a:defRPr b="1" sz="4800">
                <a:solidFill>
                  <a:schemeClr val="lt1"/>
                </a:solidFill>
              </a:defRPr>
            </a:lvl4pPr>
            <a:lvl5pPr rtl="0">
              <a:spcBef>
                <a:spcPts val="0"/>
              </a:spcBef>
              <a:buClr>
                <a:schemeClr val="lt1"/>
              </a:buClr>
              <a:buSzPct val="100000"/>
              <a:buNone/>
              <a:defRPr b="1" sz="4800">
                <a:solidFill>
                  <a:schemeClr val="lt1"/>
                </a:solidFill>
              </a:defRPr>
            </a:lvl5pPr>
            <a:lvl6pPr rtl="0">
              <a:spcBef>
                <a:spcPts val="0"/>
              </a:spcBef>
              <a:buClr>
                <a:schemeClr val="lt1"/>
              </a:buClr>
              <a:buSzPct val="100000"/>
              <a:buNone/>
              <a:defRPr b="1" sz="4800">
                <a:solidFill>
                  <a:schemeClr val="lt1"/>
                </a:solidFill>
              </a:defRPr>
            </a:lvl6pPr>
            <a:lvl7pPr rtl="0">
              <a:spcBef>
                <a:spcPts val="0"/>
              </a:spcBef>
              <a:buClr>
                <a:schemeClr val="lt1"/>
              </a:buClr>
              <a:buSzPct val="100000"/>
              <a:buNone/>
              <a:defRPr b="1" sz="4800">
                <a:solidFill>
                  <a:schemeClr val="lt1"/>
                </a:solidFill>
              </a:defRPr>
            </a:lvl7pPr>
            <a:lvl8pPr rtl="0">
              <a:spcBef>
                <a:spcPts val="0"/>
              </a:spcBef>
              <a:buClr>
                <a:schemeClr val="lt1"/>
              </a:buClr>
              <a:buSzPct val="100000"/>
              <a:buNone/>
              <a:defRPr b="1" sz="4800">
                <a:solidFill>
                  <a:schemeClr val="lt1"/>
                </a:solidFill>
              </a:defRPr>
            </a:lvl8pPr>
            <a:lvl9pPr rtl="0">
              <a:spcBef>
                <a:spcPts val="0"/>
              </a:spcBef>
              <a:buClr>
                <a:schemeClr val="lt1"/>
              </a:buClr>
              <a:buSzPct val="100000"/>
              <a:buNone/>
              <a:defRPr b="1"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" name="Shape 31"/>
          <p:cNvSpPr txBox="1"/>
          <p:nvPr>
            <p:ph idx="1" type="body"/>
          </p:nvPr>
        </p:nvSpPr>
        <p:spPr>
          <a:xfrm>
            <a:off x="457200" y="1460499"/>
            <a:ext cx="8229600" cy="3465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rtl="0">
              <a:spcBef>
                <a:spcPts val="600"/>
              </a:spcBef>
              <a:buClr>
                <a:schemeClr val="dk2"/>
              </a:buClr>
              <a:buSzPct val="100000"/>
              <a:defRPr sz="3000">
                <a:solidFill>
                  <a:schemeClr val="dk2"/>
                </a:solidFill>
              </a:defRPr>
            </a:lvl1pPr>
            <a:lvl2pPr rtl="0">
              <a:spcBef>
                <a:spcPts val="480"/>
              </a:spcBef>
              <a:buClr>
                <a:schemeClr val="dk2"/>
              </a:buClr>
              <a:buSzPct val="100000"/>
              <a:defRPr sz="2400">
                <a:solidFill>
                  <a:schemeClr val="dk2"/>
                </a:solidFill>
              </a:defRPr>
            </a:lvl2pPr>
            <a:lvl3pPr rtl="0">
              <a:spcBef>
                <a:spcPts val="480"/>
              </a:spcBef>
              <a:buClr>
                <a:schemeClr val="dk2"/>
              </a:buClr>
              <a:buSzPct val="100000"/>
              <a:defRPr sz="2400">
                <a:solidFill>
                  <a:schemeClr val="dk2"/>
                </a:solidFill>
              </a:defRPr>
            </a:lvl3pPr>
            <a:lvl4pPr rtl="0">
              <a:spcBef>
                <a:spcPts val="360"/>
              </a:spcBef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4pPr>
            <a:lvl5pPr rtl="0">
              <a:spcBef>
                <a:spcPts val="360"/>
              </a:spcBef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5pPr>
            <a:lvl6pPr rtl="0">
              <a:spcBef>
                <a:spcPts val="360"/>
              </a:spcBef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6pPr>
            <a:lvl7pPr rtl="0">
              <a:spcBef>
                <a:spcPts val="360"/>
              </a:spcBef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7pPr>
            <a:lvl8pPr rtl="0">
              <a:spcBef>
                <a:spcPts val="360"/>
              </a:spcBef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8pPr>
            <a:lvl9pPr rtl="0">
              <a:spcBef>
                <a:spcPts val="360"/>
              </a:spcBef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2" name="Shape 32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>
            <a:lvl1pPr rtl="0" algn="r">
              <a:spcBef>
                <a:spcPts val="0"/>
              </a:spcBef>
              <a:buNone/>
              <a:defRPr sz="1300">
                <a:solidFill>
                  <a:schemeClr val="dk2"/>
                </a:solidFill>
              </a:defRPr>
            </a:lvl1pPr>
          </a:lstStyle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  <p:sldLayoutId id="2147483659" r:id="rId6"/>
  </p:sldLayoutIdLst>
  <p:hf dt="0" ftr="0" hdr="0" sldNum="0"/>
  <p:txStyles>
    <p:title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Relationship Id="rId3" Type="http://schemas.openxmlformats.org/officeDocument/2006/relationships/image" Target="../media/image06.jpg"/></Relationships>
</file>

<file path=ppt/slides/_rels/slide10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3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1.jpg"/><Relationship Id="rId3" Type="http://schemas.openxmlformats.org/officeDocument/2006/relationships/image" Target="../media/image31.jpg"/></Relationships>
</file>

<file path=ppt/slides/_rels/slide12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0.png"/><Relationship Id="rId3" Type="http://schemas.openxmlformats.org/officeDocument/2006/relationships/image" Target="../media/image35.gif"/><Relationship Id="rId5" Type="http://schemas.openxmlformats.org/officeDocument/2006/relationships/image" Target="../media/image32.jpg"/></Relationships>
</file>

<file path=ppt/slides/_rels/slide13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3" Type="http://schemas.openxmlformats.org/officeDocument/2006/relationships/image" Target="../media/image34.gif"/></Relationships>
</file>

<file path=ppt/slides/_rels/slide14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3" Type="http://schemas.openxmlformats.org/officeDocument/2006/relationships/image" Target="../media/image24.png"/></Relationships>
</file>

<file path=ppt/slides/_rels/slide15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3.jpg"/><Relationship Id="rId3" Type="http://schemas.openxmlformats.org/officeDocument/2006/relationships/image" Target="../media/image33.gif"/></Relationships>
</file>

<file path=ppt/slides/_rels/slide16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3" Type="http://schemas.openxmlformats.org/officeDocument/2006/relationships/image" Target="../media/image27.png"/></Relationships>
</file>

<file path=ppt/slides/_rels/slide17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8.png"/><Relationship Id="rId3" Type="http://schemas.openxmlformats.org/officeDocument/2006/relationships/image" Target="../media/image26.png"/><Relationship Id="rId5" Type="http://schemas.openxmlformats.org/officeDocument/2006/relationships/image" Target="../media/image29.png"/></Relationships>
</file>

<file path=ppt/slides/_rels/slide2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Relationship Id="rId3" Type="http://schemas.openxmlformats.org/officeDocument/2006/relationships/image" Target="../media/image30.gif"/></Relationships>
</file>

<file path=ppt/slides/_rels/slide3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02.jpg"/><Relationship Id="rId3" Type="http://schemas.openxmlformats.org/officeDocument/2006/relationships/image" Target="../media/image06.jpg"/></Relationships>
</file>

<file path=ppt/slides/_rels/slide4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06.jpg"/><Relationship Id="rId3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10" Type="http://schemas.openxmlformats.org/officeDocument/2006/relationships/image" Target="../media/image09.jpg"/><Relationship Id="rId4" Type="http://schemas.openxmlformats.org/officeDocument/2006/relationships/image" Target="../media/image00.png"/><Relationship Id="rId11" Type="http://schemas.openxmlformats.org/officeDocument/2006/relationships/image" Target="../media/image10.png"/><Relationship Id="rId3" Type="http://schemas.openxmlformats.org/officeDocument/2006/relationships/image" Target="../media/image05.jpg"/><Relationship Id="rId9" Type="http://schemas.openxmlformats.org/officeDocument/2006/relationships/image" Target="../media/image07.png"/><Relationship Id="rId6" Type="http://schemas.openxmlformats.org/officeDocument/2006/relationships/image" Target="../media/image01.png"/><Relationship Id="rId5" Type="http://schemas.openxmlformats.org/officeDocument/2006/relationships/image" Target="../media/image03.png"/><Relationship Id="rId8" Type="http://schemas.openxmlformats.org/officeDocument/2006/relationships/image" Target="../media/image08.png"/><Relationship Id="rId7" Type="http://schemas.openxmlformats.org/officeDocument/2006/relationships/image" Target="../media/image04.png"/></Relationships>
</file>

<file path=ppt/slides/_rels/slide6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4.gif"/><Relationship Id="rId3" Type="http://schemas.openxmlformats.org/officeDocument/2006/relationships/image" Target="../media/image22.png"/><Relationship Id="rId5" Type="http://schemas.openxmlformats.org/officeDocument/2006/relationships/image" Target="../media/image12.jpg"/></Relationships>
</file>

<file path=ppt/slides/_rels/slide8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5.png"/><Relationship Id="rId3" Type="http://schemas.openxmlformats.org/officeDocument/2006/relationships/image" Target="../media/image18.png"/><Relationship Id="rId6" Type="http://schemas.openxmlformats.org/officeDocument/2006/relationships/image" Target="../media/image20.png"/><Relationship Id="rId5" Type="http://schemas.openxmlformats.org/officeDocument/2006/relationships/image" Target="../media/image15.png"/><Relationship Id="rId7" Type="http://schemas.openxmlformats.org/officeDocument/2006/relationships/image" Target="../media/image16.png"/></Relationships>
</file>

<file path=ppt/slides/_rels/slide9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3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/>
          <p:nvPr>
            <p:ph type="ctrTitle"/>
          </p:nvPr>
        </p:nvSpPr>
        <p:spPr>
          <a:xfrm>
            <a:off x="685800" y="1300757"/>
            <a:ext cx="7772400" cy="16841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800"/>
              <a:t>No One is Safe</a:t>
            </a:r>
          </a:p>
        </p:txBody>
      </p:sp>
      <p:sp>
        <p:nvSpPr>
          <p:cNvPr id="61" name="Shape 61"/>
          <p:cNvSpPr txBox="1"/>
          <p:nvPr>
            <p:ph idx="1" type="subTitle"/>
          </p:nvPr>
        </p:nvSpPr>
        <p:spPr>
          <a:xfrm>
            <a:off x="685800" y="3020240"/>
            <a:ext cx="7772400" cy="7847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4 People Getting A’s</a:t>
            </a:r>
          </a:p>
        </p:txBody>
      </p:sp>
      <p:sp>
        <p:nvSpPr>
          <p:cNvPr id="62" name="Shape 62"/>
          <p:cNvSpPr txBox="1"/>
          <p:nvPr/>
        </p:nvSpPr>
        <p:spPr>
          <a:xfrm>
            <a:off x="553575" y="3840325"/>
            <a:ext cx="6642600" cy="7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David Kim, Alex Dunmire, Rohan Nagarkar, Michelle Dean</a:t>
            </a:r>
          </a:p>
        </p:txBody>
      </p:sp>
      <p:pic>
        <p:nvPicPr>
          <p:cNvPr id="63" name="Shape 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57475" y="5007850"/>
            <a:ext cx="107125" cy="59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Shape 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78776" y="1891224"/>
            <a:ext cx="1603449" cy="1550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 txBox="1"/>
          <p:nvPr>
            <p:ph type="title"/>
          </p:nvPr>
        </p:nvSpPr>
        <p:spPr>
          <a:xfrm>
            <a:off x="457200" y="205977"/>
            <a:ext cx="8229600" cy="11414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>
                <a:solidFill>
                  <a:srgbClr val="CC0000"/>
                </a:solidFill>
              </a:rPr>
              <a:t>LASER</a:t>
            </a:r>
            <a:r>
              <a:rPr lang="en">
                <a:solidFill>
                  <a:srgbClr val="FFFFFF"/>
                </a:solidFill>
              </a:rPr>
              <a:t> BEAMS</a:t>
            </a:r>
          </a:p>
        </p:txBody>
      </p:sp>
      <p:sp>
        <p:nvSpPr>
          <p:cNvPr id="174" name="Shape 174"/>
          <p:cNvSpPr txBox="1"/>
          <p:nvPr>
            <p:ph idx="1" type="body"/>
          </p:nvPr>
        </p:nvSpPr>
        <p:spPr>
          <a:xfrm>
            <a:off x="457200" y="1460499"/>
            <a:ext cx="8229600" cy="34652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419100" lvl="0" marL="457200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">
                <a:solidFill>
                  <a:srgbClr val="000000"/>
                </a:solidFill>
              </a:rPr>
              <a:t>Laser Diodes:</a:t>
            </a:r>
          </a:p>
          <a:p>
            <a:pPr indent="-381000" lvl="1" marL="914400" rtl="0">
              <a:spcBef>
                <a:spcPts val="480"/>
              </a:spcBef>
              <a:buClr>
                <a:schemeClr val="dk1"/>
              </a:buClr>
              <a:buSzPct val="100000"/>
              <a:buFont typeface="Courier New"/>
              <a:buChar char="o"/>
            </a:pPr>
            <a:r>
              <a:rPr lang="en" sz="2400">
                <a:solidFill>
                  <a:schemeClr val="dk1"/>
                </a:solidFill>
              </a:rPr>
              <a:t>650nm wavelength,  5mW output power</a:t>
            </a:r>
          </a:p>
          <a:p>
            <a:pPr indent="-381000" lvl="1" marL="914400" rtl="0">
              <a:spcBef>
                <a:spcPts val="480"/>
              </a:spcBef>
              <a:buClr>
                <a:schemeClr val="dk1"/>
              </a:buClr>
              <a:buSzPct val="100000"/>
              <a:buFont typeface="Courier New"/>
              <a:buChar char="o"/>
            </a:pPr>
            <a:r>
              <a:rPr lang="en" sz="2400">
                <a:solidFill>
                  <a:schemeClr val="dk1"/>
                </a:solidFill>
              </a:rPr>
              <a:t>Operates within 2.7 - 5.2 VDC range</a:t>
            </a:r>
          </a:p>
          <a:p>
            <a:pPr indent="-419100" lvl="0" marL="457200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">
                <a:solidFill>
                  <a:srgbClr val="000000"/>
                </a:solidFill>
              </a:rPr>
              <a:t>Fires upon Button Press</a:t>
            </a:r>
          </a:p>
          <a:p>
            <a:pPr indent="-419100" lvl="0" marL="457200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">
                <a:solidFill>
                  <a:srgbClr val="000000"/>
                </a:solidFill>
              </a:rPr>
              <a:t>Connected to PMOD output </a:t>
            </a:r>
          </a:p>
        </p:txBody>
      </p:sp>
      <p:pic>
        <p:nvPicPr>
          <p:cNvPr id="175" name="Shape 1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7285212" y="471925"/>
            <a:ext cx="1079598" cy="609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 txBox="1"/>
          <p:nvPr>
            <p:ph type="title"/>
          </p:nvPr>
        </p:nvSpPr>
        <p:spPr>
          <a:xfrm>
            <a:off x="457200" y="90102"/>
            <a:ext cx="8229600" cy="11414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>
                <a:solidFill>
                  <a:srgbClr val="CC0000"/>
                </a:solidFill>
              </a:rPr>
              <a:t>LASER</a:t>
            </a:r>
            <a:r>
              <a:rPr lang="en">
                <a:solidFill>
                  <a:srgbClr val="FFFFFF"/>
                </a:solidFill>
              </a:rPr>
              <a:t> BEAMS CONT.</a:t>
            </a:r>
            <a:r>
              <a:rPr lang="en" sz="3600">
                <a:solidFill>
                  <a:srgbClr val="FFFFFF"/>
                </a:solidFill>
              </a:rPr>
              <a:t> </a:t>
            </a:r>
          </a:p>
        </p:txBody>
      </p:sp>
      <p:sp>
        <p:nvSpPr>
          <p:cNvPr id="181" name="Shape 181"/>
          <p:cNvSpPr txBox="1"/>
          <p:nvPr>
            <p:ph idx="1" type="body"/>
          </p:nvPr>
        </p:nvSpPr>
        <p:spPr>
          <a:xfrm>
            <a:off x="457200" y="1460499"/>
            <a:ext cx="8229600" cy="34652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122222"/>
              <a:buFont typeface="Arial"/>
              <a:buNone/>
            </a:pPr>
            <a:r>
              <a:rPr lang="en" sz="900"/>
              <a:t>module laser(clk,pb,laser);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900"/>
          </a:p>
          <a:p>
            <a:pPr lvl="0" rtl="0">
              <a:spcBef>
                <a:spcPts val="0"/>
              </a:spcBef>
              <a:buClr>
                <a:schemeClr val="dk1"/>
              </a:buClr>
              <a:buSzPct val="122222"/>
              <a:buFont typeface="Arial"/>
              <a:buNone/>
            </a:pPr>
            <a:r>
              <a:rPr lang="en" sz="900"/>
              <a:t>input clk,pb;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22222"/>
              <a:buFont typeface="Arial"/>
              <a:buNone/>
            </a:pPr>
            <a:r>
              <a:rPr lang="en" sz="900"/>
              <a:t>output reg laser;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900"/>
          </a:p>
          <a:p>
            <a:pPr lvl="0" rtl="0">
              <a:spcBef>
                <a:spcPts val="0"/>
              </a:spcBef>
              <a:buClr>
                <a:schemeClr val="dk1"/>
              </a:buClr>
              <a:buSzPct val="122222"/>
              <a:buFont typeface="Arial"/>
              <a:buNone/>
            </a:pPr>
            <a:r>
              <a:rPr lang="en" sz="900"/>
              <a:t>always @(posedge clk)begin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22222"/>
              <a:buFont typeface="Arial"/>
              <a:buNone/>
            </a:pPr>
            <a:r>
              <a:rPr lang="en" sz="900"/>
              <a:t>case (pb)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22222"/>
              <a:buFont typeface="Arial"/>
              <a:buNone/>
            </a:pPr>
            <a:r>
              <a:rPr lang="en" sz="900"/>
              <a:t>1: laser = pb;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22222"/>
              <a:buFont typeface="Arial"/>
              <a:buNone/>
            </a:pPr>
            <a:r>
              <a:rPr lang="en" sz="900"/>
              <a:t>default laser = 0;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22222"/>
              <a:buFont typeface="Arial"/>
              <a:buNone/>
            </a:pPr>
            <a:r>
              <a:rPr lang="en" sz="900"/>
              <a:t>endcase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22222"/>
              <a:buFont typeface="Arial"/>
              <a:buNone/>
            </a:pPr>
            <a:r>
              <a:rPr lang="en" sz="900"/>
              <a:t>end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22222"/>
              <a:buFont typeface="Arial"/>
              <a:buNone/>
            </a:pPr>
            <a:r>
              <a:rPr lang="en" sz="900"/>
              <a:t>endmodule</a:t>
            </a:r>
          </a:p>
          <a:p>
            <a:pPr>
              <a:spcBef>
                <a:spcPts val="0"/>
              </a:spcBef>
              <a:buNone/>
            </a:pPr>
            <a:r>
              <a:t/>
            </a:r>
            <a:endParaRPr sz="900"/>
          </a:p>
        </p:txBody>
      </p:sp>
      <p:pic>
        <p:nvPicPr>
          <p:cNvPr id="182" name="Shape 1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37021" y="1460500"/>
            <a:ext cx="1953463" cy="3465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Shape 1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87575" y="1459730"/>
            <a:ext cx="1953450" cy="34668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 txBox="1"/>
          <p:nvPr>
            <p:ph type="title"/>
          </p:nvPr>
        </p:nvSpPr>
        <p:spPr>
          <a:xfrm>
            <a:off x="457200" y="205977"/>
            <a:ext cx="8229600" cy="11414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>
                <a:solidFill>
                  <a:srgbClr val="CC0000"/>
                </a:solidFill>
              </a:rPr>
              <a:t>LASER</a:t>
            </a:r>
            <a:r>
              <a:rPr lang="en"/>
              <a:t> DETECTOR</a:t>
            </a:r>
          </a:p>
        </p:txBody>
      </p:sp>
      <p:sp>
        <p:nvSpPr>
          <p:cNvPr id="189" name="Shape 189"/>
          <p:cNvSpPr txBox="1"/>
          <p:nvPr>
            <p:ph idx="1" type="body"/>
          </p:nvPr>
        </p:nvSpPr>
        <p:spPr>
          <a:xfrm>
            <a:off x="457200" y="1460499"/>
            <a:ext cx="8229600" cy="34652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 sz="1800"/>
              <a:t>Laser Detector</a:t>
            </a:r>
          </a:p>
          <a:p>
            <a:pPr indent="-342900" lvl="1" marL="914400" rtl="0">
              <a:spcBef>
                <a:spcPts val="0"/>
              </a:spcBef>
              <a:buClr>
                <a:schemeClr val="dk2"/>
              </a:buClr>
              <a:buSzPct val="100000"/>
              <a:buFont typeface="Courier New"/>
              <a:buChar char="o"/>
            </a:pPr>
            <a:r>
              <a:rPr lang="en" sz="1800"/>
              <a:t>Vin: 3.3 VDC</a:t>
            </a:r>
          </a:p>
          <a:p>
            <a:pPr indent="-342900" lvl="1" marL="914400" rtl="0">
              <a:spcBef>
                <a:spcPts val="0"/>
              </a:spcBef>
              <a:buClr>
                <a:schemeClr val="dk2"/>
              </a:buClr>
              <a:buSzPct val="100000"/>
              <a:buFont typeface="Courier New"/>
              <a:buChar char="o"/>
            </a:pPr>
            <a:r>
              <a:rPr lang="en" sz="1800"/>
              <a:t>Vout:</a:t>
            </a:r>
          </a:p>
          <a:p>
            <a:pPr indent="-342900" lvl="2" marL="1371600" rtl="0">
              <a:spcBef>
                <a:spcPts val="0"/>
              </a:spcBef>
              <a:buClr>
                <a:schemeClr val="dk2"/>
              </a:buClr>
              <a:buSzPct val="100000"/>
              <a:buFont typeface="Wingdings"/>
              <a:buChar char="§"/>
            </a:pPr>
            <a:r>
              <a:rPr lang="en" sz="1800"/>
              <a:t>V hit = 3.3 VDC</a:t>
            </a:r>
          </a:p>
          <a:p>
            <a:pPr indent="-342900" lvl="2" marL="1371600" rtl="0">
              <a:spcBef>
                <a:spcPts val="0"/>
              </a:spcBef>
              <a:buClr>
                <a:schemeClr val="dk2"/>
              </a:buClr>
              <a:buSzPct val="100000"/>
              <a:buFont typeface="Wingdings"/>
              <a:buChar char="§"/>
            </a:pPr>
            <a:r>
              <a:rPr lang="en" sz="1800"/>
              <a:t>V miss = 50 mVDC</a:t>
            </a:r>
          </a:p>
        </p:txBody>
      </p:sp>
      <p:pic>
        <p:nvPicPr>
          <p:cNvPr id="190" name="Shape 1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1550" y="1501375"/>
            <a:ext cx="4369899" cy="2458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Shape 1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7285212" y="471925"/>
            <a:ext cx="1079598" cy="609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Shape 19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0602" y="3187824"/>
            <a:ext cx="2757753" cy="1554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 txBox="1"/>
          <p:nvPr>
            <p:ph type="title"/>
          </p:nvPr>
        </p:nvSpPr>
        <p:spPr>
          <a:xfrm>
            <a:off x="457200" y="205977"/>
            <a:ext cx="8229600" cy="11414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Android Controller</a:t>
            </a:r>
          </a:p>
        </p:txBody>
      </p:sp>
      <p:sp>
        <p:nvSpPr>
          <p:cNvPr id="198" name="Shape 198"/>
          <p:cNvSpPr txBox="1"/>
          <p:nvPr>
            <p:ph idx="1" type="body"/>
          </p:nvPr>
        </p:nvSpPr>
        <p:spPr>
          <a:xfrm>
            <a:off x="457200" y="1460499"/>
            <a:ext cx="8229600" cy="34652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17500" lvl="0" marL="4572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 sz="1400"/>
              <a:t>Controller steering uses Android’s</a:t>
            </a:r>
          </a:p>
          <a:p>
            <a:pPr indent="0" marL="0" rtl="0">
              <a:spcBef>
                <a:spcPts val="0"/>
              </a:spcBef>
              <a:buNone/>
            </a:pPr>
            <a:r>
              <a:rPr lang="en" sz="1400"/>
              <a:t>	Accelerometer sensors.  Due to limited availability</a:t>
            </a:r>
          </a:p>
          <a:p>
            <a:pPr indent="457200" marL="0" rtl="0">
              <a:spcBef>
                <a:spcPts val="0"/>
              </a:spcBef>
              <a:buNone/>
            </a:pPr>
            <a:r>
              <a:rPr lang="en" sz="1400"/>
              <a:t>of gyroscopes on devices, our controller utilizes</a:t>
            </a:r>
          </a:p>
          <a:p>
            <a:pPr indent="457200" marL="0" rtl="0">
              <a:spcBef>
                <a:spcPts val="0"/>
              </a:spcBef>
              <a:buNone/>
            </a:pPr>
            <a:r>
              <a:rPr lang="en" sz="1400"/>
              <a:t>control and stabilizes sensitivity using a</a:t>
            </a:r>
          </a:p>
          <a:p>
            <a:pPr indent="457200" marL="0" rtl="0">
              <a:spcBef>
                <a:spcPts val="0"/>
              </a:spcBef>
              <a:buNone/>
            </a:pPr>
            <a:r>
              <a:rPr lang="en" sz="1400"/>
              <a:t>high-pass k-filter.</a:t>
            </a:r>
          </a:p>
          <a:p>
            <a:pPr indent="-317500" lvl="0" marL="9144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 sz="1400"/>
              <a:t>The starting net XYZ coordinate is “zeroed” by</a:t>
            </a:r>
          </a:p>
          <a:p>
            <a:pPr indent="0" marL="457200" rtl="0">
              <a:spcBef>
                <a:spcPts val="0"/>
              </a:spcBef>
              <a:buNone/>
            </a:pPr>
            <a:r>
              <a:rPr lang="en" sz="1400"/>
              <a:t>	the user which will then be incremented/decremented</a:t>
            </a:r>
          </a:p>
          <a:p>
            <a:pPr indent="0" marL="457200" rtl="0">
              <a:spcBef>
                <a:spcPts val="0"/>
              </a:spcBef>
              <a:buNone/>
            </a:pPr>
            <a:r>
              <a:rPr lang="en" sz="1400"/>
              <a:t>	by the filtered XYZ values.</a:t>
            </a:r>
          </a:p>
          <a:p>
            <a:pPr indent="-317500" lvl="0" marL="9144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 sz="1400"/>
              <a:t>After trial and error, the optimal k-value used to reduce noise and consistent control is 0.65f.  The cutoff net value is set at +/- 5.0f (90 degrees).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400"/>
          </a:p>
          <a:p>
            <a:pPr indent="0" lvl="0" marL="457200" rtl="0">
              <a:spcBef>
                <a:spcPts val="0"/>
              </a:spcBef>
              <a:buNone/>
            </a:pPr>
            <a:r>
              <a:t/>
            </a:r>
            <a:endParaRPr sz="1400"/>
          </a:p>
          <a:p>
            <a:pPr indent="0" lvl="0" marL="0" rtl="0">
              <a:spcBef>
                <a:spcPts val="0"/>
              </a:spcBef>
              <a:buNone/>
            </a:pPr>
            <a:r>
              <a:rPr lang="en" sz="1400"/>
              <a:t>	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1400"/>
          </a:p>
        </p:txBody>
      </p:sp>
      <p:pic>
        <p:nvPicPr>
          <p:cNvPr id="199" name="Shape 1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10975" y="1460500"/>
            <a:ext cx="3075824" cy="1730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 txBox="1"/>
          <p:nvPr>
            <p:ph type="title"/>
          </p:nvPr>
        </p:nvSpPr>
        <p:spPr>
          <a:xfrm>
            <a:off x="457200" y="205977"/>
            <a:ext cx="8229600" cy="11414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Android Controller</a:t>
            </a:r>
          </a:p>
        </p:txBody>
      </p:sp>
      <p:sp>
        <p:nvSpPr>
          <p:cNvPr id="205" name="Shape 205"/>
          <p:cNvSpPr txBox="1"/>
          <p:nvPr>
            <p:ph idx="1" type="body"/>
          </p:nvPr>
        </p:nvSpPr>
        <p:spPr>
          <a:xfrm>
            <a:off x="457200" y="1460499"/>
            <a:ext cx="8229600" cy="34652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 sz="1000"/>
              <a:t>Filter algorithm: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 sz="1000"/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 sz="1000"/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 sz="1000"/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 sz="1000"/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 sz="1000"/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 sz="1000"/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 sz="1000"/>
          </a:p>
          <a:p>
            <a:pPr rtl="0">
              <a:spcBef>
                <a:spcPts val="0"/>
              </a:spcBef>
              <a:buNone/>
            </a:pPr>
            <a:r>
              <a:rPr lang="en" sz="1000"/>
              <a:t>The data that is transmitted from device to vehicle requires a minimum transmission rate of 1kbps, using 5-bit sequence in 20ms intervals.  The syntax of an instruction is as follows. </a:t>
            </a:r>
          </a:p>
          <a:p>
            <a:pPr rtl="0">
              <a:spcBef>
                <a:spcPts val="0"/>
              </a:spcBef>
              <a:buNone/>
            </a:pPr>
            <a:r>
              <a:rPr lang="en" sz="1000"/>
              <a:t>	bits[1:0] Steering Control		00 (no signal)	01 (right)	10 (left)</a:t>
            </a:r>
          </a:p>
          <a:p>
            <a:pPr rtl="0">
              <a:spcBef>
                <a:spcPts val="0"/>
              </a:spcBef>
              <a:buNone/>
            </a:pPr>
            <a:r>
              <a:rPr lang="en" sz="1000"/>
              <a:t>	bits[3:2] 			00 (no throttle)	01 (forward)	10 (backwards)</a:t>
            </a:r>
          </a:p>
          <a:p>
            <a:pPr>
              <a:spcBef>
                <a:spcPts val="0"/>
              </a:spcBef>
              <a:buNone/>
            </a:pPr>
            <a:r>
              <a:rPr lang="en" sz="1000"/>
              <a:t>	bit[4]				0 (no fire) 	1(fire)</a:t>
            </a:r>
          </a:p>
        </p:txBody>
      </p:sp>
      <p:pic>
        <p:nvPicPr>
          <p:cNvPr id="206" name="Shape 2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6250" y="1889500"/>
            <a:ext cx="3211924" cy="1588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 txBox="1"/>
          <p:nvPr>
            <p:ph type="title"/>
          </p:nvPr>
        </p:nvSpPr>
        <p:spPr>
          <a:xfrm>
            <a:off x="457200" y="205977"/>
            <a:ext cx="8229600" cy="11414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VGA camera</a:t>
            </a:r>
          </a:p>
        </p:txBody>
      </p:sp>
      <p:sp>
        <p:nvSpPr>
          <p:cNvPr id="212" name="Shape 212"/>
          <p:cNvSpPr txBox="1"/>
          <p:nvPr>
            <p:ph idx="1" type="body"/>
          </p:nvPr>
        </p:nvSpPr>
        <p:spPr>
          <a:xfrm>
            <a:off x="457200" y="1460500"/>
            <a:ext cx="4196700" cy="34652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 sz="1800"/>
              <a:t>OmniVision 7670</a:t>
            </a:r>
          </a:p>
          <a:p>
            <a:pPr indent="-342900" lvl="1" marL="914400" rtl="0">
              <a:spcBef>
                <a:spcPts val="0"/>
              </a:spcBef>
              <a:buClr>
                <a:schemeClr val="dk2"/>
              </a:buClr>
              <a:buSzPct val="100000"/>
              <a:buFont typeface="Courier New"/>
              <a:buChar char="o"/>
            </a:pPr>
            <a:r>
              <a:rPr lang="en" sz="1800"/>
              <a:t>SCCB Proprietary protocol</a:t>
            </a:r>
          </a:p>
          <a:p>
            <a:pPr indent="-342900" lvl="1" marL="914400" rtl="0">
              <a:spcBef>
                <a:spcPts val="0"/>
              </a:spcBef>
              <a:buClr>
                <a:schemeClr val="dk2"/>
              </a:buClr>
              <a:buSzPct val="100000"/>
              <a:buFont typeface="Courier New"/>
              <a:buChar char="o"/>
            </a:pPr>
            <a:r>
              <a:rPr lang="en" sz="1800"/>
              <a:t>Cheap camera </a:t>
            </a:r>
          </a:p>
          <a:p>
            <a:pPr indent="0" lvl="0" marL="457200" rt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indent="-342900" lvl="0" marL="4572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 sz="1800"/>
              <a:t>Tradeoff: VModCam</a:t>
            </a:r>
          </a:p>
          <a:p>
            <a:pPr indent="-342900" lvl="1" marL="914400" rtl="0">
              <a:spcBef>
                <a:spcPts val="0"/>
              </a:spcBef>
              <a:buClr>
                <a:schemeClr val="dk2"/>
              </a:buClr>
              <a:buSzPct val="100000"/>
              <a:buFont typeface="Courier New"/>
              <a:buChar char="o"/>
            </a:pPr>
            <a:r>
              <a:rPr lang="en" sz="1800"/>
              <a:t>Much more expensive</a:t>
            </a:r>
          </a:p>
          <a:p>
            <a:pPr indent="-342900" lvl="1" marL="914400" rtl="0">
              <a:spcBef>
                <a:spcPts val="0"/>
              </a:spcBef>
              <a:buClr>
                <a:schemeClr val="dk2"/>
              </a:buClr>
              <a:buSzPct val="100000"/>
              <a:buFont typeface="Courier New"/>
              <a:buChar char="o"/>
            </a:pPr>
            <a:r>
              <a:rPr lang="en" sz="1800"/>
              <a:t>Simple I2C protocol</a:t>
            </a:r>
          </a:p>
          <a:p>
            <a:pPr indent="-342900" lvl="1" marL="914400" rtl="0">
              <a:spcBef>
                <a:spcPts val="0"/>
              </a:spcBef>
              <a:buClr>
                <a:schemeClr val="dk2"/>
              </a:buClr>
              <a:buSzPct val="100000"/>
              <a:buFont typeface="Courier New"/>
              <a:buChar char="o"/>
            </a:pPr>
            <a:r>
              <a:rPr lang="en" sz="1800"/>
              <a:t>Example code exists online </a:t>
            </a:r>
          </a:p>
          <a:p>
            <a:pPr indent="-342900" lvl="1" marL="914400">
              <a:spcBef>
                <a:spcPts val="0"/>
              </a:spcBef>
              <a:buClr>
                <a:schemeClr val="dk2"/>
              </a:buClr>
              <a:buSzPct val="100000"/>
              <a:buFont typeface="Courier New"/>
              <a:buChar char="o"/>
            </a:pPr>
            <a:r>
              <a:rPr lang="en" sz="1800"/>
              <a:t>Needs Atlys board (expensive battery, lack of PMod)</a:t>
            </a:r>
          </a:p>
        </p:txBody>
      </p:sp>
      <p:pic>
        <p:nvPicPr>
          <p:cNvPr id="213" name="Shape 2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2475" y="1450599"/>
            <a:ext cx="3175649" cy="178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Shape 2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06778" y="3340025"/>
            <a:ext cx="2573921" cy="1786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 txBox="1"/>
          <p:nvPr>
            <p:ph type="title"/>
          </p:nvPr>
        </p:nvSpPr>
        <p:spPr>
          <a:xfrm>
            <a:off x="457200" y="205977"/>
            <a:ext cx="8229600" cy="11414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Camera block diagram</a:t>
            </a:r>
          </a:p>
        </p:txBody>
      </p:sp>
      <p:pic>
        <p:nvPicPr>
          <p:cNvPr id="220" name="Shape 2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8425" y="1580900"/>
            <a:ext cx="7677025" cy="33449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1" name="Shape 221"/>
          <p:cNvCxnSpPr/>
          <p:nvPr/>
        </p:nvCxnSpPr>
        <p:spPr>
          <a:xfrm>
            <a:off x="6529125" y="3732225"/>
            <a:ext cx="644400" cy="0"/>
          </a:xfrm>
          <a:prstGeom prst="straightConnector1">
            <a:avLst/>
          </a:prstGeom>
          <a:noFill/>
          <a:ln cap="flat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222" name="Shape 222"/>
          <p:cNvCxnSpPr/>
          <p:nvPr/>
        </p:nvCxnSpPr>
        <p:spPr>
          <a:xfrm rot="10800000">
            <a:off x="6583724" y="2771350"/>
            <a:ext cx="600600" cy="10799"/>
          </a:xfrm>
          <a:prstGeom prst="straightConnector1">
            <a:avLst/>
          </a:prstGeom>
          <a:noFill/>
          <a:ln cap="flat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223" name="Shape 223"/>
          <p:cNvCxnSpPr/>
          <p:nvPr/>
        </p:nvCxnSpPr>
        <p:spPr>
          <a:xfrm flipH="1">
            <a:off x="4705475" y="2389025"/>
            <a:ext cx="305699" cy="10799"/>
          </a:xfrm>
          <a:prstGeom prst="straightConnector1">
            <a:avLst/>
          </a:prstGeom>
          <a:noFill/>
          <a:ln cap="flat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224" name="Shape 224"/>
          <p:cNvCxnSpPr/>
          <p:nvPr/>
        </p:nvCxnSpPr>
        <p:spPr>
          <a:xfrm rot="10800000">
            <a:off x="2412024" y="2389025"/>
            <a:ext cx="426000" cy="0"/>
          </a:xfrm>
          <a:prstGeom prst="straightConnector1">
            <a:avLst/>
          </a:prstGeom>
          <a:noFill/>
          <a:ln cap="flat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225" name="Shape 225"/>
          <p:cNvCxnSpPr/>
          <p:nvPr/>
        </p:nvCxnSpPr>
        <p:spPr>
          <a:xfrm>
            <a:off x="1396550" y="4169050"/>
            <a:ext cx="0" cy="513300"/>
          </a:xfrm>
          <a:prstGeom prst="straightConnector1">
            <a:avLst/>
          </a:prstGeom>
          <a:noFill/>
          <a:ln cap="flat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226" name="Shape 226"/>
          <p:cNvSpPr/>
          <p:nvPr/>
        </p:nvSpPr>
        <p:spPr>
          <a:xfrm>
            <a:off x="2887225" y="3262650"/>
            <a:ext cx="1583442" cy="1485161"/>
          </a:xfrm>
          <a:prstGeom prst="irregularSeal1">
            <a:avLst/>
          </a:prstGeom>
          <a:solidFill>
            <a:srgbClr val="F4CCCC"/>
          </a:solidFill>
          <a:ln cap="flat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227" name="Shape 227"/>
          <p:cNvCxnSpPr/>
          <p:nvPr/>
        </p:nvCxnSpPr>
        <p:spPr>
          <a:xfrm rot="10800000">
            <a:off x="3788100" y="2913150"/>
            <a:ext cx="0" cy="349499"/>
          </a:xfrm>
          <a:prstGeom prst="straightConnector1">
            <a:avLst/>
          </a:prstGeom>
          <a:noFill/>
          <a:ln cap="flat" w="19050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228" name="Shape 228"/>
          <p:cNvCxnSpPr/>
          <p:nvPr/>
        </p:nvCxnSpPr>
        <p:spPr>
          <a:xfrm>
            <a:off x="4470675" y="4005225"/>
            <a:ext cx="442200" cy="10799"/>
          </a:xfrm>
          <a:prstGeom prst="straightConnector1">
            <a:avLst/>
          </a:prstGeom>
          <a:noFill/>
          <a:ln cap="flat" w="19050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229" name="Shape 229"/>
          <p:cNvSpPr txBox="1"/>
          <p:nvPr/>
        </p:nvSpPr>
        <p:spPr>
          <a:xfrm>
            <a:off x="3138350" y="3775875"/>
            <a:ext cx="1081199" cy="458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Obstacles</a:t>
            </a:r>
          </a:p>
        </p:txBody>
      </p:sp>
    </p:spTree>
  </p:cSld>
  <p:clrMapOvr>
    <a:masterClrMapping/>
  </p:clrMapOvr>
  <p:transition spd="slow">
    <p:cut/>
  </p:transition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 txBox="1"/>
          <p:nvPr>
            <p:ph type="title"/>
          </p:nvPr>
        </p:nvSpPr>
        <p:spPr>
          <a:xfrm>
            <a:off x="457200" y="205977"/>
            <a:ext cx="8229600" cy="11414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Design Tradeoffs</a:t>
            </a:r>
          </a:p>
        </p:txBody>
      </p:sp>
      <p:sp>
        <p:nvSpPr>
          <p:cNvPr id="235" name="Shape 235"/>
          <p:cNvSpPr txBox="1"/>
          <p:nvPr>
            <p:ph idx="1" type="body"/>
          </p:nvPr>
        </p:nvSpPr>
        <p:spPr>
          <a:xfrm>
            <a:off x="457200" y="1460499"/>
            <a:ext cx="8229600" cy="34652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419100" lvl="0" marL="4572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/>
              <a:t>Car</a:t>
            </a:r>
          </a:p>
          <a:p>
            <a:pPr indent="-419100" lvl="0" marL="4572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/>
              <a:t>Hack existing Laser Tag toy?</a:t>
            </a:r>
          </a:p>
          <a:p>
            <a:pPr indent="-381000" lvl="1" marL="914400" rtl="0">
              <a:spcBef>
                <a:spcPts val="0"/>
              </a:spcBef>
              <a:buClr>
                <a:schemeClr val="dk2"/>
              </a:buClr>
              <a:buSzPct val="80000"/>
              <a:buFont typeface="Courier New"/>
              <a:buChar char="o"/>
            </a:pPr>
            <a:r>
              <a:rPr lang="en"/>
              <a:t>Nah, making our own is way cooler, (and cheaper)</a:t>
            </a:r>
          </a:p>
          <a:p>
            <a:pPr indent="-381000" lvl="1" marL="914400" rtl="0">
              <a:spcBef>
                <a:spcPts val="0"/>
              </a:spcBef>
              <a:buClr>
                <a:schemeClr val="dk2"/>
              </a:buClr>
              <a:buSzPct val="80000"/>
              <a:buFont typeface="Courier New"/>
              <a:buChar char="o"/>
            </a:pPr>
            <a:r>
              <a:rPr lang="en"/>
              <a:t>Actual Lasers &gt; IR beam of light</a:t>
            </a:r>
          </a:p>
          <a:p>
            <a:pPr indent="-419100" lvl="0" marL="4572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/>
              <a:t>Bluetooth vs Wifi?</a:t>
            </a:r>
          </a:p>
          <a:p>
            <a:pPr indent="-381000" lvl="1" marL="914400" rtl="0">
              <a:spcBef>
                <a:spcPts val="0"/>
              </a:spcBef>
              <a:buClr>
                <a:schemeClr val="dk2"/>
              </a:buClr>
              <a:buSzPct val="80000"/>
              <a:buFont typeface="Courier New"/>
              <a:buChar char="o"/>
            </a:pPr>
            <a:r>
              <a:rPr lang="en"/>
              <a:t>B</a:t>
            </a:r>
          </a:p>
          <a:p>
            <a:pPr indent="-419100" lvl="0" marL="4572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/>
              <a:t>Cameras? </a:t>
            </a:r>
          </a:p>
          <a:p>
            <a:pPr indent="-381000" lvl="1" marL="914400" rtl="0">
              <a:spcBef>
                <a:spcPts val="0"/>
              </a:spcBef>
              <a:buClr>
                <a:schemeClr val="dk2"/>
              </a:buClr>
              <a:buSzPct val="80000"/>
              <a:buFont typeface="Courier New"/>
              <a:buChar char="o"/>
            </a:pPr>
            <a:r>
              <a:rPr lang="en"/>
              <a:t>Add camera, lose PMod: not a viable option</a:t>
            </a:r>
          </a:p>
          <a:p>
            <a:pPr indent="0" lvl="0" marL="45720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 txBox="1"/>
          <p:nvPr>
            <p:ph type="title"/>
          </p:nvPr>
        </p:nvSpPr>
        <p:spPr>
          <a:xfrm>
            <a:off x="457200" y="205977"/>
            <a:ext cx="8229600" cy="11414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Wi-fi</a:t>
            </a:r>
          </a:p>
        </p:txBody>
      </p:sp>
      <p:sp>
        <p:nvSpPr>
          <p:cNvPr id="241" name="Shape 241"/>
          <p:cNvSpPr txBox="1"/>
          <p:nvPr>
            <p:ph idx="1" type="body"/>
          </p:nvPr>
        </p:nvSpPr>
        <p:spPr>
          <a:xfrm>
            <a:off x="457200" y="1460499"/>
            <a:ext cx="8229600" cy="34652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17500" lvl="0" marL="4572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 sz="1400"/>
              <a:t>Early complications in trying to utilize a Wi-fi Pmod to transmit control signal to vehicle.</a:t>
            </a:r>
          </a:p>
          <a:p>
            <a:pPr indent="-317500" lvl="1" marL="914400" rtl="0">
              <a:spcBef>
                <a:spcPts val="0"/>
              </a:spcBef>
              <a:buClr>
                <a:schemeClr val="dk2"/>
              </a:buClr>
              <a:buSzPct val="100000"/>
              <a:buFont typeface="Courier New"/>
              <a:buChar char="o"/>
            </a:pPr>
            <a:r>
              <a:rPr lang="en" sz="1400"/>
              <a:t>Much, if not all, of the internet protocol IP cores that are available for fpga’s are implemented using Vivado and C Language.</a:t>
            </a:r>
          </a:p>
          <a:p>
            <a:pPr indent="-317500" lvl="1" marL="914400" rtl="0">
              <a:spcBef>
                <a:spcPts val="0"/>
              </a:spcBef>
              <a:buClr>
                <a:schemeClr val="dk2"/>
              </a:buClr>
              <a:buSzPct val="100000"/>
              <a:buFont typeface="Courier New"/>
              <a:buChar char="o"/>
            </a:pPr>
            <a:r>
              <a:rPr lang="en" sz="1400"/>
              <a:t>The Pmod Wifi module we are using provides a C language library that can be used.  However, to incorporate this library into our design requires us to incorporate a tcp/ip protocol stack to our board.</a:t>
            </a:r>
          </a:p>
          <a:p>
            <a:pPr indent="-317500" lvl="1" marL="914400" rtl="0">
              <a:spcBef>
                <a:spcPts val="0"/>
              </a:spcBef>
              <a:buClr>
                <a:schemeClr val="dk2"/>
              </a:buClr>
              <a:buSzPct val="100000"/>
              <a:buFont typeface="Courier New"/>
              <a:buChar char="o"/>
            </a:pPr>
            <a:r>
              <a:rPr lang="en" sz="1400"/>
              <a:t>After much searching, we were able to use Xilinx ISE’s Embedded Development Kit (EDK) and the BSB file provided on Nexys3’s documentation website.</a:t>
            </a:r>
          </a:p>
          <a:p>
            <a:pPr indent="-317500" lvl="2" marL="1371600" rtl="0">
              <a:spcBef>
                <a:spcPts val="0"/>
              </a:spcBef>
              <a:buClr>
                <a:schemeClr val="dk2"/>
              </a:buClr>
              <a:buSzPct val="100000"/>
              <a:buFont typeface="Wingdings"/>
              <a:buChar char="§"/>
            </a:pPr>
            <a:r>
              <a:rPr lang="en" sz="1400"/>
              <a:t>However, Licensing issues arose (failure to mention incompatible support for ISE 14.7 version)</a:t>
            </a:r>
          </a:p>
          <a:p>
            <a:pPr indent="-317500" lvl="2" marL="1371600" rtl="0">
              <a:spcBef>
                <a:spcPts val="0"/>
              </a:spcBef>
              <a:buClr>
                <a:schemeClr val="dk2"/>
              </a:buClr>
              <a:buSzPct val="100000"/>
              <a:buFont typeface="Wingdings"/>
              <a:buChar char="§"/>
            </a:pPr>
            <a:r>
              <a:rPr lang="en" sz="1400"/>
              <a:t>Have been able to make some progress recently using older version.</a:t>
            </a:r>
          </a:p>
          <a:p>
            <a:pPr indent="-317500" lvl="2" marL="1371600" rtl="0">
              <a:spcBef>
                <a:spcPts val="0"/>
              </a:spcBef>
              <a:buClr>
                <a:schemeClr val="dk2"/>
              </a:buClr>
              <a:buSzPct val="100000"/>
              <a:buFont typeface="Wingdings"/>
              <a:buChar char="§"/>
            </a:pPr>
            <a:r>
              <a:rPr lang="en" sz="1400"/>
              <a:t>Might not have enough time to incorporate it in time.</a:t>
            </a:r>
          </a:p>
        </p:txBody>
      </p:sp>
    </p:spTree>
  </p:cSld>
  <p:clrMapOvr>
    <a:masterClrMapping/>
  </p:clrMapOvr>
  <p:transition spd="slow">
    <p:cut/>
  </p:transition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 txBox="1"/>
          <p:nvPr>
            <p:ph type="title"/>
          </p:nvPr>
        </p:nvSpPr>
        <p:spPr>
          <a:xfrm>
            <a:off x="457200" y="205977"/>
            <a:ext cx="8229600" cy="11414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Bluetooth</a:t>
            </a:r>
          </a:p>
        </p:txBody>
      </p:sp>
      <p:sp>
        <p:nvSpPr>
          <p:cNvPr id="247" name="Shape 247"/>
          <p:cNvSpPr txBox="1"/>
          <p:nvPr>
            <p:ph idx="1" type="body"/>
          </p:nvPr>
        </p:nvSpPr>
        <p:spPr>
          <a:xfrm>
            <a:off x="457200" y="1460499"/>
            <a:ext cx="8229600" cy="34652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48" name="Shape 2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199" y="1460500"/>
            <a:ext cx="8229600" cy="1463041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Shape 249"/>
          <p:cNvSpPr/>
          <p:nvPr/>
        </p:nvSpPr>
        <p:spPr>
          <a:xfrm>
            <a:off x="729375" y="1893675"/>
            <a:ext cx="1761900" cy="596699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2000"/>
              <a:t>Bluetooth</a:t>
            </a:r>
          </a:p>
        </p:txBody>
      </p:sp>
      <p:sp>
        <p:nvSpPr>
          <p:cNvPr id="250" name="Shape 250"/>
          <p:cNvSpPr/>
          <p:nvPr/>
        </p:nvSpPr>
        <p:spPr>
          <a:xfrm>
            <a:off x="6753800" y="1885000"/>
            <a:ext cx="1761900" cy="6054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Servos and Speed Controller</a:t>
            </a:r>
          </a:p>
        </p:txBody>
      </p:sp>
      <p:pic>
        <p:nvPicPr>
          <p:cNvPr id="251" name="Shape 2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45500" y="2571100"/>
            <a:ext cx="2237849" cy="2247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Shape 2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44350" y="2571100"/>
            <a:ext cx="2829070" cy="2354699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Shape 253"/>
          <p:cNvSpPr/>
          <p:nvPr/>
        </p:nvSpPr>
        <p:spPr>
          <a:xfrm>
            <a:off x="2708950" y="1889000"/>
            <a:ext cx="1805999" cy="6054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UART/USB port</a:t>
            </a:r>
          </a:p>
        </p:txBody>
      </p:sp>
      <p:sp>
        <p:nvSpPr>
          <p:cNvPr id="254" name="Shape 254"/>
          <p:cNvSpPr/>
          <p:nvPr/>
        </p:nvSpPr>
        <p:spPr>
          <a:xfrm>
            <a:off x="4712125" y="1878625"/>
            <a:ext cx="1805999" cy="596699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indent="457200">
              <a:spcBef>
                <a:spcPts val="0"/>
              </a:spcBef>
              <a:buNone/>
            </a:pPr>
            <a:r>
              <a:rPr lang="en" sz="1600"/>
              <a:t>FPGA</a:t>
            </a:r>
          </a:p>
        </p:txBody>
      </p:sp>
    </p:spTree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/>
          <p:nvPr>
            <p:ph type="title"/>
          </p:nvPr>
        </p:nvSpPr>
        <p:spPr>
          <a:xfrm>
            <a:off x="457200" y="205977"/>
            <a:ext cx="8229600" cy="11414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Table of Contents</a:t>
            </a:r>
          </a:p>
        </p:txBody>
      </p:sp>
      <p:sp>
        <p:nvSpPr>
          <p:cNvPr id="70" name="Shape 70"/>
          <p:cNvSpPr txBox="1"/>
          <p:nvPr>
            <p:ph idx="1" type="body"/>
          </p:nvPr>
        </p:nvSpPr>
        <p:spPr>
          <a:xfrm>
            <a:off x="457200" y="1460499"/>
            <a:ext cx="8229600" cy="34652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/>
              <a:t>Goals </a:t>
            </a:r>
          </a:p>
          <a:p>
            <a:pPr rtl="0">
              <a:spcBef>
                <a:spcPts val="0"/>
              </a:spcBef>
              <a:buNone/>
            </a:pPr>
            <a:r>
              <a:rPr lang="en"/>
              <a:t>Functionality</a:t>
            </a:r>
          </a:p>
          <a:p>
            <a:pPr rtl="0">
              <a:spcBef>
                <a:spcPts val="0"/>
              </a:spcBef>
              <a:buNone/>
            </a:pPr>
            <a:r>
              <a:rPr lang="en"/>
              <a:t>Successes </a:t>
            </a:r>
          </a:p>
          <a:p>
            <a:pPr rtl="0">
              <a:spcBef>
                <a:spcPts val="0"/>
              </a:spcBef>
              <a:buNone/>
            </a:pPr>
            <a:r>
              <a:rPr lang="en"/>
              <a:t>Failures</a:t>
            </a:r>
          </a:p>
          <a:p>
            <a:pPr rtl="0">
              <a:spcBef>
                <a:spcPts val="0"/>
              </a:spcBef>
              <a:buNone/>
            </a:pPr>
            <a:r>
              <a:rPr lang="en"/>
              <a:t>Summary &amp; Tradeoffs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 txBox="1"/>
          <p:nvPr>
            <p:ph type="title"/>
          </p:nvPr>
        </p:nvSpPr>
        <p:spPr>
          <a:xfrm>
            <a:off x="457200" y="205977"/>
            <a:ext cx="8229600" cy="11414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Successes</a:t>
            </a:r>
          </a:p>
        </p:txBody>
      </p:sp>
      <p:sp>
        <p:nvSpPr>
          <p:cNvPr id="260" name="Shape 260"/>
          <p:cNvSpPr txBox="1"/>
          <p:nvPr>
            <p:ph idx="1" type="body"/>
          </p:nvPr>
        </p:nvSpPr>
        <p:spPr>
          <a:xfrm>
            <a:off x="457200" y="1460499"/>
            <a:ext cx="8229600" cy="34652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419100" lvl="0" marL="4572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/>
              <a:t>Servos: Turn Right and Left</a:t>
            </a:r>
          </a:p>
          <a:p>
            <a:pPr indent="-419100" lvl="0" marL="4572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/>
              <a:t>Motor Controller: Forward and Reverse Throttle</a:t>
            </a:r>
          </a:p>
          <a:p>
            <a:pPr indent="-419100" lvl="0" marL="4572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/>
              <a:t>Shoot Laser Beams!!!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 txBox="1"/>
          <p:nvPr>
            <p:ph type="title"/>
          </p:nvPr>
        </p:nvSpPr>
        <p:spPr>
          <a:xfrm>
            <a:off x="457200" y="205977"/>
            <a:ext cx="8229600" cy="11414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Fails</a:t>
            </a:r>
          </a:p>
        </p:txBody>
      </p:sp>
      <p:sp>
        <p:nvSpPr>
          <p:cNvPr id="266" name="Shape 266"/>
          <p:cNvSpPr txBox="1"/>
          <p:nvPr>
            <p:ph idx="1" type="body"/>
          </p:nvPr>
        </p:nvSpPr>
        <p:spPr>
          <a:xfrm>
            <a:off x="457200" y="1460499"/>
            <a:ext cx="8229600" cy="34652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rtl="0">
              <a:spcBef>
                <a:spcPts val="0"/>
              </a:spcBef>
              <a:buClr>
                <a:schemeClr val="dk2"/>
              </a:buClr>
              <a:buSzPct val="80000"/>
              <a:buFont typeface="Arial"/>
              <a:buChar char="●"/>
            </a:pPr>
            <a:r>
              <a:rPr lang="en"/>
              <a:t>OmniVision Camera</a:t>
            </a:r>
            <a:r>
              <a:rPr lang="en" sz="2400"/>
              <a:t> </a:t>
            </a:r>
          </a:p>
          <a:p>
            <a:pPr indent="-381000" lvl="1" marL="914400" rtl="0">
              <a:spcBef>
                <a:spcPts val="0"/>
              </a:spcBef>
              <a:buClr>
                <a:schemeClr val="dk2"/>
              </a:buClr>
              <a:buSzPct val="80000"/>
              <a:buFont typeface="Courier New"/>
              <a:buChar char="o"/>
            </a:pPr>
            <a:r>
              <a:rPr lang="en"/>
              <a:t>proprietary configuration bus protocol: OV does not provide good documentation on 2 wire SCCB</a:t>
            </a:r>
          </a:p>
          <a:p>
            <a:pPr indent="-419100" lvl="0" marL="4572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/>
              <a:t>VModCam</a:t>
            </a:r>
          </a:p>
          <a:p>
            <a:pPr indent="-381000" lvl="1" marL="914400" rtl="0">
              <a:spcBef>
                <a:spcPts val="0"/>
              </a:spcBef>
              <a:buClr>
                <a:schemeClr val="dk2"/>
              </a:buClr>
              <a:buSzPct val="80000"/>
              <a:buFont typeface="Courier New"/>
              <a:buChar char="o"/>
            </a:pPr>
            <a:r>
              <a:rPr lang="en"/>
              <a:t>Requires memory on Atlys board, not enough PMod ports on Atlys for all project components</a:t>
            </a:r>
          </a:p>
        </p:txBody>
      </p:sp>
    </p:spTree>
  </p:cSld>
  <p:clrMapOvr>
    <a:masterClrMapping/>
  </p:clrMapOvr>
  <p:transition spd="slow">
    <p:cut/>
  </p:transition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 txBox="1"/>
          <p:nvPr>
            <p:ph type="title"/>
          </p:nvPr>
        </p:nvSpPr>
        <p:spPr>
          <a:xfrm>
            <a:off x="457200" y="205977"/>
            <a:ext cx="8229600" cy="11414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Thank you!</a:t>
            </a:r>
          </a:p>
        </p:txBody>
      </p:sp>
      <p:sp>
        <p:nvSpPr>
          <p:cNvPr id="272" name="Shape 272"/>
          <p:cNvSpPr txBox="1"/>
          <p:nvPr>
            <p:ph idx="1" type="body"/>
          </p:nvPr>
        </p:nvSpPr>
        <p:spPr>
          <a:xfrm>
            <a:off x="128275" y="4844449"/>
            <a:ext cx="4944300" cy="4562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"/>
              <a:t>Gif from: http://www.animateur-dj-71.com/eclairage.php</a:t>
            </a:r>
          </a:p>
        </p:txBody>
      </p:sp>
      <p:pic>
        <p:nvPicPr>
          <p:cNvPr id="273" name="Shape 2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7750" y="1478850"/>
            <a:ext cx="8229600" cy="346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/>
          <p:nvPr>
            <p:ph type="title"/>
          </p:nvPr>
        </p:nvSpPr>
        <p:spPr>
          <a:xfrm>
            <a:off x="457200" y="205977"/>
            <a:ext cx="8229600" cy="11414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Goal of the project</a:t>
            </a:r>
          </a:p>
        </p:txBody>
      </p:sp>
      <p:sp>
        <p:nvSpPr>
          <p:cNvPr id="76" name="Shape 76"/>
          <p:cNvSpPr txBox="1"/>
          <p:nvPr>
            <p:ph idx="1" type="body"/>
          </p:nvPr>
        </p:nvSpPr>
        <p:spPr>
          <a:xfrm>
            <a:off x="457200" y="1460499"/>
            <a:ext cx="8229600" cy="34652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To make FPGA controlled cars that can communicate with an Android app controller through wifi or bluetooth…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77" name="Shape 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352197">
            <a:off x="8686795" y="4848658"/>
            <a:ext cx="234124" cy="129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Shape 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0" y="3392750"/>
            <a:ext cx="8735050" cy="1189450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Shape 79"/>
          <p:cNvSpPr txBox="1"/>
          <p:nvPr/>
        </p:nvSpPr>
        <p:spPr>
          <a:xfrm>
            <a:off x="3666875" y="3324325"/>
            <a:ext cx="5005200" cy="1326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600"/>
              </a:spcBef>
              <a:buClr>
                <a:schemeClr val="dk1"/>
              </a:buClr>
              <a:buSzPct val="36666"/>
              <a:buFont typeface="Arial"/>
              <a:buNone/>
            </a:pPr>
            <a:r>
              <a:rPr lang="en" sz="3000">
                <a:solidFill>
                  <a:srgbClr val="F3F3F3"/>
                </a:solidFill>
              </a:rPr>
              <a:t>...And also play laser tag!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Shape 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2200" y="714375"/>
            <a:ext cx="7459600" cy="4429124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Shape 85"/>
          <p:cNvSpPr txBox="1"/>
          <p:nvPr/>
        </p:nvSpPr>
        <p:spPr>
          <a:xfrm>
            <a:off x="1995450" y="200025"/>
            <a:ext cx="51531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2400"/>
              <a:t>Short Functionality</a:t>
            </a:r>
          </a:p>
        </p:txBody>
      </p:sp>
      <p:pic>
        <p:nvPicPr>
          <p:cNvPr id="86" name="Shape 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7184243">
            <a:off x="8585684" y="4848652"/>
            <a:ext cx="531314" cy="294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/>
          <p:nvPr>
            <p:ph type="title"/>
          </p:nvPr>
        </p:nvSpPr>
        <p:spPr>
          <a:xfrm>
            <a:off x="457200" y="-13797"/>
            <a:ext cx="8229600" cy="11414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100"/>
              <a:t>Project Attribution</a:t>
            </a:r>
          </a:p>
        </p:txBody>
      </p:sp>
      <p:sp>
        <p:nvSpPr>
          <p:cNvPr id="92" name="Shape 92"/>
          <p:cNvSpPr txBox="1"/>
          <p:nvPr>
            <p:ph idx="1" type="body"/>
          </p:nvPr>
        </p:nvSpPr>
        <p:spPr>
          <a:xfrm>
            <a:off x="457200" y="1460499"/>
            <a:ext cx="8229600" cy="34652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14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4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1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4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RC Car: Rohan, Alex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									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500"/>
              <a:t> </a:t>
            </a:r>
          </a:p>
          <a:p>
            <a:pPr lvl="0" rtl="0">
              <a:spcBef>
                <a:spcPts val="0"/>
              </a:spcBef>
              <a:buClr>
                <a:srgbClr val="000000"/>
              </a:buClr>
              <a:buSzPct val="73333"/>
              <a:buFont typeface="Arial"/>
              <a:buNone/>
            </a:pPr>
            <a:r>
              <a:rPr lang="en" sz="1500"/>
              <a:t>power/speed	 power/rotation		FPGA control			</a:t>
            </a:r>
          </a:p>
        </p:txBody>
      </p:sp>
      <p:cxnSp>
        <p:nvCxnSpPr>
          <p:cNvPr id="93" name="Shape 93"/>
          <p:cNvCxnSpPr/>
          <p:nvPr/>
        </p:nvCxnSpPr>
        <p:spPr>
          <a:xfrm flipH="1" rot="10800000">
            <a:off x="688650" y="2431050"/>
            <a:ext cx="7766700" cy="9899"/>
          </a:xfrm>
          <a:prstGeom prst="straightConnector1">
            <a:avLst/>
          </a:prstGeom>
          <a:noFill/>
          <a:ln cap="flat" w="19050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94" name="Shape 94"/>
          <p:cNvCxnSpPr>
            <a:stCxn id="95" idx="2"/>
            <a:endCxn id="96" idx="0"/>
          </p:cNvCxnSpPr>
          <p:nvPr/>
        </p:nvCxnSpPr>
        <p:spPr>
          <a:xfrm flipH="1">
            <a:off x="2672075" y="2357362"/>
            <a:ext cx="300" cy="174300"/>
          </a:xfrm>
          <a:prstGeom prst="straightConnector1">
            <a:avLst/>
          </a:prstGeom>
          <a:noFill/>
          <a:ln cap="flat" w="19050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97" name="Shape 97"/>
          <p:cNvCxnSpPr>
            <a:stCxn id="98" idx="2"/>
            <a:endCxn id="99" idx="0"/>
          </p:cNvCxnSpPr>
          <p:nvPr/>
        </p:nvCxnSpPr>
        <p:spPr>
          <a:xfrm>
            <a:off x="1146412" y="2352397"/>
            <a:ext cx="0" cy="144300"/>
          </a:xfrm>
          <a:prstGeom prst="straightConnector1">
            <a:avLst/>
          </a:prstGeom>
          <a:noFill/>
          <a:ln cap="flat" w="19050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00" name="Shape 100"/>
          <p:cNvCxnSpPr>
            <a:stCxn id="101" idx="2"/>
            <a:endCxn id="102" idx="0"/>
          </p:cNvCxnSpPr>
          <p:nvPr/>
        </p:nvCxnSpPr>
        <p:spPr>
          <a:xfrm>
            <a:off x="4261328" y="2296616"/>
            <a:ext cx="9600" cy="270300"/>
          </a:xfrm>
          <a:prstGeom prst="straightConnector1">
            <a:avLst/>
          </a:prstGeom>
          <a:noFill/>
          <a:ln cap="flat" w="19050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03" name="Shape 103"/>
          <p:cNvCxnSpPr/>
          <p:nvPr/>
        </p:nvCxnSpPr>
        <p:spPr>
          <a:xfrm flipH="1" rot="10800000">
            <a:off x="693625" y="4325724"/>
            <a:ext cx="7688399" cy="39000"/>
          </a:xfrm>
          <a:prstGeom prst="straightConnector1">
            <a:avLst/>
          </a:prstGeom>
          <a:noFill/>
          <a:ln cap="flat" w="19050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pic>
        <p:nvPicPr>
          <p:cNvPr id="104" name="Shape 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8052275" y="4027462"/>
            <a:ext cx="1220325" cy="677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Shape 1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2799" y="3636925"/>
            <a:ext cx="747225" cy="701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6" name="Shape 106"/>
          <p:cNvCxnSpPr>
            <a:stCxn id="105" idx="2"/>
          </p:cNvCxnSpPr>
          <p:nvPr/>
        </p:nvCxnSpPr>
        <p:spPr>
          <a:xfrm flipH="1">
            <a:off x="1143112" y="4338025"/>
            <a:ext cx="3300" cy="273000"/>
          </a:xfrm>
          <a:prstGeom prst="straightConnector1">
            <a:avLst/>
          </a:prstGeom>
          <a:noFill/>
          <a:ln cap="flat" w="19050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07" name="Shape 107"/>
          <p:cNvCxnSpPr/>
          <p:nvPr/>
        </p:nvCxnSpPr>
        <p:spPr>
          <a:xfrm flipH="1">
            <a:off x="2668487" y="4297725"/>
            <a:ext cx="3299" cy="272999"/>
          </a:xfrm>
          <a:prstGeom prst="straightConnector1">
            <a:avLst/>
          </a:prstGeom>
          <a:noFill/>
          <a:ln cap="flat" w="19050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pic>
        <p:nvPicPr>
          <p:cNvPr id="96" name="Shape 9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67223" y="2531799"/>
            <a:ext cx="609599" cy="609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Shape 10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31537" y="3685925"/>
            <a:ext cx="677175" cy="652105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Shape 95"/>
          <p:cNvSpPr txBox="1"/>
          <p:nvPr/>
        </p:nvSpPr>
        <p:spPr>
          <a:xfrm>
            <a:off x="1967825" y="1893862"/>
            <a:ext cx="1409100" cy="4634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Android/FPGA comm.</a:t>
            </a:r>
          </a:p>
        </p:txBody>
      </p:sp>
      <p:pic>
        <p:nvPicPr>
          <p:cNvPr id="109" name="Shape 10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933723" y="3636923"/>
            <a:ext cx="785569" cy="7010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0" name="Shape 110"/>
          <p:cNvCxnSpPr/>
          <p:nvPr/>
        </p:nvCxnSpPr>
        <p:spPr>
          <a:xfrm flipH="1">
            <a:off x="4264474" y="4297725"/>
            <a:ext cx="3299" cy="272999"/>
          </a:xfrm>
          <a:prstGeom prst="straightConnector1">
            <a:avLst/>
          </a:prstGeom>
          <a:noFill/>
          <a:ln cap="flat" w="19050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pic>
        <p:nvPicPr>
          <p:cNvPr id="99" name="Shape 9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14675" y="2496800"/>
            <a:ext cx="463477" cy="463499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Shape 98"/>
          <p:cNvSpPr txBox="1"/>
          <p:nvPr/>
        </p:nvSpPr>
        <p:spPr>
          <a:xfrm>
            <a:off x="541012" y="2010397"/>
            <a:ext cx="12108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Car controls</a:t>
            </a:r>
          </a:p>
        </p:txBody>
      </p:sp>
      <p:sp>
        <p:nvSpPr>
          <p:cNvPr id="101" name="Shape 101"/>
          <p:cNvSpPr txBox="1"/>
          <p:nvPr/>
        </p:nvSpPr>
        <p:spPr>
          <a:xfrm>
            <a:off x="3592928" y="1954616"/>
            <a:ext cx="13368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Camera</a:t>
            </a:r>
          </a:p>
        </p:txBody>
      </p:sp>
      <p:pic>
        <p:nvPicPr>
          <p:cNvPr id="111" name="Shape 11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985500" y="2531800"/>
            <a:ext cx="609600" cy="60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Shape 112"/>
          <p:cNvSpPr txBox="1"/>
          <p:nvPr/>
        </p:nvSpPr>
        <p:spPr>
          <a:xfrm>
            <a:off x="5860475" y="4443925"/>
            <a:ext cx="12108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Laser controls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3" name="Shape 113"/>
          <p:cNvSpPr txBox="1"/>
          <p:nvPr/>
        </p:nvSpPr>
        <p:spPr>
          <a:xfrm>
            <a:off x="301700" y="1356687"/>
            <a:ext cx="5393100" cy="4634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Android App: David, Michelle</a:t>
            </a:r>
          </a:p>
        </p:txBody>
      </p:sp>
      <p:pic>
        <p:nvPicPr>
          <p:cNvPr id="114" name="Shape 11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264800" y="2773162"/>
            <a:ext cx="1421994" cy="12203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5" name="Shape 115"/>
          <p:cNvCxnSpPr/>
          <p:nvPr/>
        </p:nvCxnSpPr>
        <p:spPr>
          <a:xfrm>
            <a:off x="7692047" y="2444837"/>
            <a:ext cx="3600" cy="836400"/>
          </a:xfrm>
          <a:prstGeom prst="straightConnector1">
            <a:avLst/>
          </a:prstGeom>
          <a:noFill/>
          <a:ln cap="flat" w="19050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16" name="Shape 116"/>
          <p:cNvCxnSpPr/>
          <p:nvPr/>
        </p:nvCxnSpPr>
        <p:spPr>
          <a:xfrm>
            <a:off x="6440922" y="4194737"/>
            <a:ext cx="5700" cy="342600"/>
          </a:xfrm>
          <a:prstGeom prst="straightConnector1">
            <a:avLst/>
          </a:prstGeom>
          <a:noFill/>
          <a:ln cap="flat" w="19050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pic>
        <p:nvPicPr>
          <p:cNvPr id="117" name="Shape 11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rot="10800000">
            <a:off x="5860487" y="3585150"/>
            <a:ext cx="1079598" cy="609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Shape 118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676850" y="2590900"/>
            <a:ext cx="933450" cy="6095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9" name="Shape 119"/>
          <p:cNvCxnSpPr/>
          <p:nvPr/>
        </p:nvCxnSpPr>
        <p:spPr>
          <a:xfrm flipH="1">
            <a:off x="7686249" y="3744300"/>
            <a:ext cx="9300" cy="577499"/>
          </a:xfrm>
          <a:prstGeom prst="straightConnector1">
            <a:avLst/>
          </a:prstGeom>
          <a:noFill/>
          <a:ln cap="flat" w="19050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20" name="Shape 120"/>
          <p:cNvCxnSpPr/>
          <p:nvPr/>
        </p:nvCxnSpPr>
        <p:spPr>
          <a:xfrm>
            <a:off x="5998100" y="2312997"/>
            <a:ext cx="0" cy="246000"/>
          </a:xfrm>
          <a:prstGeom prst="straightConnector1">
            <a:avLst/>
          </a:prstGeom>
          <a:noFill/>
          <a:ln cap="flat" w="19050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21" name="Shape 121"/>
          <p:cNvSpPr txBox="1"/>
          <p:nvPr/>
        </p:nvSpPr>
        <p:spPr>
          <a:xfrm>
            <a:off x="5530600" y="1893862"/>
            <a:ext cx="1079699" cy="4634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Bluetooth</a:t>
            </a:r>
          </a:p>
        </p:txBody>
      </p:sp>
    </p:spTree>
  </p:cSld>
  <p:clrMapOvr>
    <a:masterClrMapping/>
  </p:clrMapOvr>
  <p:transition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 txBox="1"/>
          <p:nvPr>
            <p:ph type="title"/>
          </p:nvPr>
        </p:nvSpPr>
        <p:spPr>
          <a:xfrm>
            <a:off x="457200" y="205977"/>
            <a:ext cx="8229600" cy="11414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3600"/>
              <a:t>Short specification</a:t>
            </a:r>
          </a:p>
        </p:txBody>
      </p:sp>
      <p:sp>
        <p:nvSpPr>
          <p:cNvPr id="127" name="Shape 127"/>
          <p:cNvSpPr txBox="1"/>
          <p:nvPr>
            <p:ph idx="1" type="body"/>
          </p:nvPr>
        </p:nvSpPr>
        <p:spPr>
          <a:xfrm>
            <a:off x="457200" y="1460499"/>
            <a:ext cx="8229600" cy="34652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 sz="2400"/>
              <a:t>Crawler</a:t>
            </a:r>
          </a:p>
          <a:p>
            <a:pPr indent="-381000" lvl="0" marL="4572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 sz="2400"/>
              <a:t>Nexys 3: steer car and control throttle, would capture camera data, send and receive data over wifi</a:t>
            </a:r>
          </a:p>
          <a:p>
            <a:pPr indent="-381000" lvl="0" marL="4572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 sz="2400"/>
              <a:t>VModCam: film from car’s perspective and output in RGB</a:t>
            </a:r>
          </a:p>
          <a:p>
            <a:pPr indent="-381000" lvl="0" marL="45720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 sz="2400"/>
              <a:t>Android device: run app, send commands over wifi, receive game data over wifi</a:t>
            </a:r>
          </a:p>
        </p:txBody>
      </p:sp>
    </p:spTree>
  </p:cSld>
  <p:clrMapOvr>
    <a:masterClrMapping/>
  </p:clrMapOvr>
  <p:transition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/>
          <p:nvPr>
            <p:ph type="title"/>
          </p:nvPr>
        </p:nvSpPr>
        <p:spPr>
          <a:xfrm>
            <a:off x="457200" y="205977"/>
            <a:ext cx="8229600" cy="11414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3200"/>
              <a:t>Emulating RC controller w/ FPGA </a:t>
            </a:r>
          </a:p>
        </p:txBody>
      </p:sp>
      <p:sp>
        <p:nvSpPr>
          <p:cNvPr id="133" name="Shape 133"/>
          <p:cNvSpPr txBox="1"/>
          <p:nvPr>
            <p:ph idx="1" type="body"/>
          </p:nvPr>
        </p:nvSpPr>
        <p:spPr>
          <a:xfrm>
            <a:off x="457200" y="1460499"/>
            <a:ext cx="8229600" cy="34652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0" mar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0" mar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0" mar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0" marL="0">
              <a:spcBef>
                <a:spcPts val="0"/>
              </a:spcBef>
              <a:buNone/>
            </a:pPr>
            <a:r>
              <a:rPr lang="en" sz="2800"/>
              <a:t>          Measure     	     	 			Emulate				</a:t>
            </a:r>
          </a:p>
        </p:txBody>
      </p:sp>
      <p:pic>
        <p:nvPicPr>
          <p:cNvPr id="134" name="Shape 1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97124" y="1379407"/>
            <a:ext cx="2638150" cy="264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Shape 135"/>
          <p:cNvSpPr/>
          <p:nvPr/>
        </p:nvSpPr>
        <p:spPr>
          <a:xfrm>
            <a:off x="4809175" y="4393125"/>
            <a:ext cx="761099" cy="257399"/>
          </a:xfrm>
          <a:prstGeom prst="rightArrow">
            <a:avLst>
              <a:gd fmla="val 21736" name="adj1"/>
              <a:gd fmla="val 50000" name="adj2"/>
            </a:avLst>
          </a:prstGeom>
          <a:solidFill>
            <a:schemeClr val="lt2"/>
          </a:solidFill>
          <a:ln cap="flat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36" name="Shape 1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14375" y="1830612"/>
            <a:ext cx="3371349" cy="18963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Shape 1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2549" y="1678825"/>
            <a:ext cx="2244576" cy="2048175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Shape 138"/>
          <p:cNvSpPr/>
          <p:nvPr/>
        </p:nvSpPr>
        <p:spPr>
          <a:xfrm>
            <a:off x="3618450" y="3447950"/>
            <a:ext cx="694125" cy="249500"/>
          </a:xfrm>
          <a:custGeom>
            <a:pathLst>
              <a:path extrusionOk="0" h="9980" w="27765">
                <a:moveTo>
                  <a:pt x="23112" y="1136"/>
                </a:moveTo>
                <a:cubicBezTo>
                  <a:pt x="15174" y="476"/>
                  <a:pt x="0" y="-765"/>
                  <a:pt x="0" y="7199"/>
                </a:cubicBezTo>
                <a:cubicBezTo>
                  <a:pt x="0" y="10114"/>
                  <a:pt x="5420" y="9851"/>
                  <a:pt x="8336" y="9851"/>
                </a:cubicBezTo>
                <a:cubicBezTo>
                  <a:pt x="14570" y="9851"/>
                  <a:pt x="21325" y="10367"/>
                  <a:pt x="26901" y="7578"/>
                </a:cubicBezTo>
                <a:cubicBezTo>
                  <a:pt x="29479" y="6288"/>
                  <a:pt x="25616" y="0"/>
                  <a:pt x="22734" y="0"/>
                </a:cubicBezTo>
              </a:path>
            </a:pathLst>
          </a:custGeom>
          <a:noFill/>
          <a:ln cap="flat" w="19050">
            <a:solidFill>
              <a:srgbClr val="0000FF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139" name="Shape 139"/>
          <p:cNvSpPr/>
          <p:nvPr/>
        </p:nvSpPr>
        <p:spPr>
          <a:xfrm>
            <a:off x="4337128" y="3272461"/>
            <a:ext cx="716850" cy="251600"/>
          </a:xfrm>
          <a:custGeom>
            <a:pathLst>
              <a:path extrusionOk="0" h="10064" w="28674">
                <a:moveTo>
                  <a:pt x="25435" y="2094"/>
                </a:moveTo>
                <a:cubicBezTo>
                  <a:pt x="16984" y="2094"/>
                  <a:pt x="-2710" y="-1584"/>
                  <a:pt x="428" y="6262"/>
                </a:cubicBezTo>
                <a:cubicBezTo>
                  <a:pt x="3887" y="14910"/>
                  <a:pt x="34299" y="6782"/>
                  <a:pt x="27708" y="200"/>
                </a:cubicBezTo>
                <a:cubicBezTo>
                  <a:pt x="26908" y="-598"/>
                  <a:pt x="25182" y="2725"/>
                  <a:pt x="24677" y="1715"/>
                </a:cubicBezTo>
              </a:path>
            </a:pathLst>
          </a:custGeom>
          <a:noFill/>
          <a:ln cap="flat" w="19050">
            <a:solidFill>
              <a:srgbClr val="0000FF"/>
            </a:solidFill>
            <a:prstDash val="solid"/>
            <a:round/>
            <a:headEnd len="lg" w="lg" type="none"/>
            <a:tailEnd len="lg" w="lg" type="none"/>
          </a:ln>
        </p:spPr>
      </p:sp>
    </p:spTree>
  </p:cSld>
  <p:clrMapOvr>
    <a:masterClrMapping/>
  </p:clrMapOvr>
  <p:transition spd="slow">
    <p:cut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 txBox="1"/>
          <p:nvPr>
            <p:ph type="title"/>
          </p:nvPr>
        </p:nvSpPr>
        <p:spPr>
          <a:xfrm>
            <a:off x="457200" y="205977"/>
            <a:ext cx="8229600" cy="11414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3200"/>
              <a:t>Emulating RC controller w/ FPGA cont.</a:t>
            </a:r>
          </a:p>
        </p:txBody>
      </p:sp>
      <p:sp>
        <p:nvSpPr>
          <p:cNvPr id="145" name="Shape 145"/>
          <p:cNvSpPr txBox="1"/>
          <p:nvPr>
            <p:ph idx="1" type="body"/>
          </p:nvPr>
        </p:nvSpPr>
        <p:spPr>
          <a:xfrm>
            <a:off x="457200" y="1460499"/>
            <a:ext cx="8229600" cy="34652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46" name="Shape 1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650" y="1460500"/>
            <a:ext cx="3635205" cy="346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Shape 1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94912" y="1460508"/>
            <a:ext cx="4710176" cy="785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Shape 1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76951" y="3119437"/>
            <a:ext cx="4509848" cy="838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Shape 1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21080" y="2246138"/>
            <a:ext cx="4565731" cy="7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Shape 15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067150" y="4045848"/>
            <a:ext cx="4372851" cy="7856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1" name="Shape 151"/>
          <p:cNvCxnSpPr/>
          <p:nvPr/>
        </p:nvCxnSpPr>
        <p:spPr>
          <a:xfrm flipH="1" rot="10800000">
            <a:off x="246150" y="1997400"/>
            <a:ext cx="2932799" cy="3299"/>
          </a:xfrm>
          <a:prstGeom prst="straightConnector1">
            <a:avLst/>
          </a:prstGeom>
          <a:noFill/>
          <a:ln cap="flat" w="19050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52" name="Shape 152"/>
          <p:cNvCxnSpPr/>
          <p:nvPr/>
        </p:nvCxnSpPr>
        <p:spPr>
          <a:xfrm rot="10800000">
            <a:off x="871100" y="2963750"/>
            <a:ext cx="3656399" cy="47399"/>
          </a:xfrm>
          <a:prstGeom prst="curvedConnector3">
            <a:avLst>
              <a:gd fmla="val 50000" name="adj1"/>
            </a:avLst>
          </a:prstGeom>
          <a:noFill/>
          <a:ln cap="flat" w="19050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53" name="Shape 153"/>
          <p:cNvCxnSpPr/>
          <p:nvPr/>
        </p:nvCxnSpPr>
        <p:spPr>
          <a:xfrm>
            <a:off x="3011900" y="2992225"/>
            <a:ext cx="1345199" cy="909299"/>
          </a:xfrm>
          <a:prstGeom prst="curvedConnector3">
            <a:avLst>
              <a:gd fmla="val 50000" name="adj1"/>
            </a:avLst>
          </a:prstGeom>
          <a:noFill/>
          <a:ln cap="flat" w="19050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54" name="Shape 154"/>
          <p:cNvSpPr/>
          <p:nvPr/>
        </p:nvSpPr>
        <p:spPr>
          <a:xfrm>
            <a:off x="3400275" y="4261525"/>
            <a:ext cx="748325" cy="369400"/>
          </a:xfrm>
          <a:custGeom>
            <a:pathLst>
              <a:path extrusionOk="0" h="14776" w="29933">
                <a:moveTo>
                  <a:pt x="29933" y="0"/>
                </a:moveTo>
                <a:cubicBezTo>
                  <a:pt x="20271" y="5519"/>
                  <a:pt x="9957" y="9810"/>
                  <a:pt x="0" y="14776"/>
                </a:cubicBezTo>
              </a:path>
            </a:pathLst>
          </a:custGeom>
          <a:noFill/>
          <a:ln cap="flat" w="19050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sp>
      <p:cxnSp>
        <p:nvCxnSpPr>
          <p:cNvPr id="155" name="Shape 155"/>
          <p:cNvCxnSpPr/>
          <p:nvPr/>
        </p:nvCxnSpPr>
        <p:spPr>
          <a:xfrm flipH="1">
            <a:off x="239912" y="2647212"/>
            <a:ext cx="2948099" cy="9899"/>
          </a:xfrm>
          <a:prstGeom prst="straightConnector1">
            <a:avLst/>
          </a:prstGeom>
          <a:noFill/>
          <a:ln cap="flat" w="19050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56" name="Shape 156"/>
          <p:cNvCxnSpPr/>
          <p:nvPr/>
        </p:nvCxnSpPr>
        <p:spPr>
          <a:xfrm flipH="1" rot="10800000">
            <a:off x="231650" y="1989225"/>
            <a:ext cx="9599" cy="672599"/>
          </a:xfrm>
          <a:prstGeom prst="straightConnector1">
            <a:avLst/>
          </a:prstGeom>
          <a:noFill/>
          <a:ln cap="flat" w="19050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57" name="Shape 157"/>
          <p:cNvCxnSpPr/>
          <p:nvPr/>
        </p:nvCxnSpPr>
        <p:spPr>
          <a:xfrm flipH="1">
            <a:off x="3154175" y="1998675"/>
            <a:ext cx="9599" cy="653699"/>
          </a:xfrm>
          <a:prstGeom prst="straightConnector1">
            <a:avLst/>
          </a:prstGeom>
          <a:noFill/>
          <a:ln cap="flat" w="19050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58" name="Shape 158"/>
          <p:cNvCxnSpPr/>
          <p:nvPr/>
        </p:nvCxnSpPr>
        <p:spPr>
          <a:xfrm>
            <a:off x="233525" y="1786125"/>
            <a:ext cx="815699" cy="3900"/>
          </a:xfrm>
          <a:prstGeom prst="straightConnector1">
            <a:avLst/>
          </a:prstGeom>
          <a:noFill/>
          <a:ln cap="flat" w="19050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59" name="Shape 159"/>
          <p:cNvSpPr/>
          <p:nvPr/>
        </p:nvSpPr>
        <p:spPr>
          <a:xfrm>
            <a:off x="2922025" y="2097225"/>
            <a:ext cx="1028700" cy="564599"/>
          </a:xfrm>
          <a:prstGeom prst="rect">
            <a:avLst/>
          </a:prstGeom>
          <a:solidFill>
            <a:schemeClr val="lt2"/>
          </a:solidFill>
          <a:ln cap="flat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 sz="700"/>
              <a:t>100MHz/1953*512 =</a:t>
            </a:r>
          </a:p>
          <a:p>
            <a:pPr rtl="0">
              <a:spcBef>
                <a:spcPts val="0"/>
              </a:spcBef>
              <a:buNone/>
            </a:pPr>
            <a:r>
              <a:rPr b="1" lang="en" sz="700"/>
              <a:t>10ms</a:t>
            </a:r>
          </a:p>
          <a:p>
            <a:pPr rtl="0">
              <a:spcBef>
                <a:spcPts val="0"/>
              </a:spcBef>
              <a:buNone/>
            </a:pPr>
            <a:r>
              <a:rPr lang="en" sz="700"/>
              <a:t>ClkCount = 2^12 </a:t>
            </a:r>
          </a:p>
          <a:p>
            <a:pPr>
              <a:spcBef>
                <a:spcPts val="0"/>
              </a:spcBef>
              <a:buNone/>
            </a:pPr>
            <a:r>
              <a:rPr b="1" lang="en" sz="700"/>
              <a:t>20ms </a:t>
            </a:r>
            <a:r>
              <a:rPr lang="en" sz="700"/>
              <a:t>period</a:t>
            </a:r>
          </a:p>
        </p:txBody>
      </p:sp>
    </p:spTree>
  </p:cSld>
  <p:clrMapOvr>
    <a:masterClrMapping/>
  </p:clrMapOvr>
  <p:transition spd="slow">
    <p:cut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 txBox="1"/>
          <p:nvPr>
            <p:ph type="title"/>
          </p:nvPr>
        </p:nvSpPr>
        <p:spPr>
          <a:xfrm>
            <a:off x="457200" y="205977"/>
            <a:ext cx="8229600" cy="11414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>
                <a:solidFill>
                  <a:srgbClr val="CC0000"/>
                </a:solidFill>
              </a:rPr>
              <a:t>LASER</a:t>
            </a:r>
            <a:r>
              <a:rPr lang="en"/>
              <a:t> Block Diagram</a:t>
            </a:r>
          </a:p>
        </p:txBody>
      </p:sp>
      <p:pic>
        <p:nvPicPr>
          <p:cNvPr id="165" name="Shape 1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7948" y="1522025"/>
            <a:ext cx="4892124" cy="334225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Shape 166"/>
          <p:cNvSpPr txBox="1"/>
          <p:nvPr/>
        </p:nvSpPr>
        <p:spPr>
          <a:xfrm>
            <a:off x="1042750" y="1809200"/>
            <a:ext cx="802199" cy="3563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FPGA</a:t>
            </a:r>
          </a:p>
        </p:txBody>
      </p:sp>
      <p:sp>
        <p:nvSpPr>
          <p:cNvPr id="167" name="Shape 167"/>
          <p:cNvSpPr txBox="1"/>
          <p:nvPr/>
        </p:nvSpPr>
        <p:spPr>
          <a:xfrm>
            <a:off x="6863075" y="1566800"/>
            <a:ext cx="1238700" cy="598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Detector</a:t>
            </a:r>
          </a:p>
        </p:txBody>
      </p:sp>
      <p:sp>
        <p:nvSpPr>
          <p:cNvPr id="168" name="Shape 168"/>
          <p:cNvSpPr txBox="1"/>
          <p:nvPr/>
        </p:nvSpPr>
        <p:spPr>
          <a:xfrm>
            <a:off x="6586150" y="3796625"/>
            <a:ext cx="1238700" cy="598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Laser Diode</a:t>
            </a:r>
          </a:p>
        </p:txBody>
      </p:sp>
    </p:spTree>
  </p:cSld>
  <p:clrMapOvr>
    <a:masterClrMapping/>
  </p:clrMapOvr>
  <p:transition spd="slow">
    <p:cut/>
  </p:transition>
</p:sld>
</file>

<file path=ppt/theme/theme1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cap="flat" cmpd="sng" w="9525" algn="ctr">
          <a:solidFill>
            <a:schemeClr val="phClr">
              <a:shade val="95000"/>
              <a:satMod val="105000"/>
            </a:schemeClr>
          </a:solidFill>
          <a:prstDash val="solid"/>
        </a:ln>
        <a:ln cap="flat" cmpd="sng" w="25400" algn="ctr">
          <a:solidFill>
            <a:schemeClr val="phClr"/>
          </a:solidFill>
          <a:prstDash val="solid"/>
        </a:ln>
        <a:ln cap="flat" cmpd="sng" w="38100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rotWithShape="0" dir="5400000" dist="20000">
              <a:srgbClr val="000000">
                <a:alpha val="38000"/>
              </a:srgbClr>
            </a:outerShdw>
          </a:effectLst>
        </a:effectStyle>
        <a:effectStyle>
          <a:effectLst>
            <a:outerShdw blurRad="40000" rotWithShape="0" dir="5400000" dist="23000">
              <a:srgbClr val="000000">
                <a:alpha val="35000"/>
              </a:srgbClr>
            </a:outerShdw>
          </a:effectLst>
        </a:effectStyle>
        <a:effectStyle>
          <a:effectLst>
            <a:outerShdw blurRad="40000" rotWithShape="0" dir="5400000" dist="23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h="25400" w="635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b="180000" l="50000" r="50000" t="-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b="50000" l="50000" r="50000" t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cap="flat" cmpd="sng" w="9525" algn="ctr">
          <a:solidFill>
            <a:schemeClr val="phClr">
              <a:shade val="95000"/>
              <a:satMod val="105000"/>
            </a:schemeClr>
          </a:solidFill>
          <a:prstDash val="solid"/>
        </a:ln>
        <a:ln cap="flat" cmpd="sng" w="25400" algn="ctr">
          <a:solidFill>
            <a:schemeClr val="phClr"/>
          </a:solidFill>
          <a:prstDash val="solid"/>
        </a:ln>
        <a:ln cap="flat" cmpd="sng" w="38100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rotWithShape="0" dir="5400000" dist="20000">
              <a:srgbClr val="000000">
                <a:alpha val="38000"/>
              </a:srgbClr>
            </a:outerShdw>
          </a:effectLst>
        </a:effectStyle>
        <a:effectStyle>
          <a:effectLst>
            <a:outerShdw blurRad="40000" rotWithShape="0" dir="5400000" dist="23000">
              <a:srgbClr val="000000">
                <a:alpha val="35000"/>
              </a:srgbClr>
            </a:outerShdw>
          </a:effectLst>
        </a:effectStyle>
        <a:effectStyle>
          <a:effectLst>
            <a:outerShdw blurRad="40000" rotWithShape="0" dir="5400000" dist="23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h="25400" w="635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b="180000" l="50000" r="50000" t="-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b="50000" l="50000" r="50000" t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ysClr lastClr="000000" val="windowText"/>
      </a:dk1>
      <a:lt1>
        <a:sysClr lastClr="FFFFFF" val="window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cap="flat" cmpd="sng" w="9525" algn="ctr">
          <a:solidFill>
            <a:schemeClr val="phClr">
              <a:shade val="95000"/>
              <a:satMod val="105000"/>
            </a:schemeClr>
          </a:solidFill>
          <a:prstDash val="solid"/>
        </a:ln>
        <a:ln cap="flat" cmpd="sng" w="25400" algn="ctr">
          <a:solidFill>
            <a:schemeClr val="phClr"/>
          </a:solidFill>
          <a:prstDash val="solid"/>
        </a:ln>
        <a:ln cap="flat" cmpd="sng" w="38100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rotWithShape="0" dir="5400000" dist="20000">
              <a:srgbClr val="000000">
                <a:alpha val="38000"/>
              </a:srgbClr>
            </a:outerShdw>
          </a:effectLst>
        </a:effectStyle>
        <a:effectStyle>
          <a:effectLst>
            <a:outerShdw blurRad="40000" rotWithShape="0" dir="5400000" dist="23000">
              <a:srgbClr val="000000">
                <a:alpha val="35000"/>
              </a:srgbClr>
            </a:outerShdw>
          </a:effectLst>
        </a:effectStyle>
        <a:effectStyle>
          <a:effectLst>
            <a:outerShdw blurRad="40000" rotWithShape="0" dir="5400000" dist="23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h="25400" w="635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b="180000" l="50000" r="50000" t="-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b="50000" l="50000" r="50000" t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</a:theme>
</file>

<file path=ppt/theme/theme4.xml><?xml version="1.0" encoding="utf-8"?>
<a:theme xmlns:a="http://schemas.openxmlformats.org/drawingml/2006/main" xmlns:r="http://schemas.openxmlformats.org/officeDocument/2006/relationships" name="simple-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cap="flat" cmpd="sng" w="9525" algn="ctr">
          <a:solidFill>
            <a:schemeClr val="phClr">
              <a:shade val="95000"/>
              <a:satMod val="105000"/>
            </a:schemeClr>
          </a:solidFill>
          <a:prstDash val="solid"/>
        </a:ln>
        <a:ln cap="flat" cmpd="sng" w="25400" algn="ctr">
          <a:solidFill>
            <a:schemeClr val="phClr"/>
          </a:solidFill>
          <a:prstDash val="solid"/>
        </a:ln>
        <a:ln cap="flat" cmpd="sng" w="38100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rotWithShape="0" dir="5400000" dist="20000">
              <a:srgbClr val="000000">
                <a:alpha val="38000"/>
              </a:srgbClr>
            </a:outerShdw>
          </a:effectLst>
        </a:effectStyle>
        <a:effectStyle>
          <a:effectLst>
            <a:outerShdw blurRad="40000" rotWithShape="0" dir="5400000" dist="23000">
              <a:srgbClr val="000000">
                <a:alpha val="35000"/>
              </a:srgbClr>
            </a:outerShdw>
          </a:effectLst>
        </a:effectStyle>
        <a:effectStyle>
          <a:effectLst>
            <a:outerShdw blurRad="40000" rotWithShape="0" dir="5400000" dist="23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h="25400" w="635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b="180000" l="50000" r="50000" t="-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b="50000" l="50000" r="50000" t="50000"/>
          </a:path>
        </a:gradFill>
      </a:bgFillStyleLst>
    </a:fmtScheme>
  </a:themeElements>
</a:theme>
</file>